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9144000" cy="5143500" type="screen16x9"/>
  <p:notesSz cx="6858000" cy="9144000"/>
  <p:embeddedFontLst>
    <p:embeddedFont>
      <p:font typeface="Roboto" panose="020B060402020202020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2981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ftp.1000genomes.ebi.ac.uk/vol1/ftp/technical/reference/human_g1k_v37.fasta.gz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gdownload.soe.ucsc.edu/goldenPath/hg19/bigZips/hg19.2bit" TargetMode="Externa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428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6ada25ddf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6ada25ddf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871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6ada25ddf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6ada25ddf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Plenty of options available, however so far Galaxy is the most popular one since it provides the pack of everything that’s needed.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majority of the available tools are either too specific in some region, mich lack of UI or might be comercial.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Taverna, Knime, Next-flow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5562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3bcd7ae8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3bcd7ae8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continue:</a:t>
            </a:r>
            <a:br>
              <a:rPr lang="en"/>
            </a:br>
            <a:r>
              <a:rPr lang="en"/>
              <a:t>- 3 Examples: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Alignment &amp; Variant Calling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Variant Annotation</a:t>
            </a:r>
            <a:br>
              <a:rPr lang="en"/>
            </a:br>
            <a:r>
              <a:rPr lang="en"/>
              <a:t>Variant Filtering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1426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7e1883d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7e1883d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27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67e1883d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67e1883d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472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67e1883d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67e1883d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258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67e1883d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67e1883d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120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ada25ddf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6ada25ddf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97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6ada25ddf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6ada25ddf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799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3bcd7ae8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3bcd7ae8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https://zenodo.org/record/583613/files/sample1-f.fq.gz</a:t>
            </a:r>
            <a:br>
              <a:rPr lang="en"/>
            </a:br>
            <a:r>
              <a:rPr lang="en"/>
              <a:t>https://zenodo.org/record/583613/files/sample1-r.fq.gz</a:t>
            </a:r>
            <a:br>
              <a:rPr lang="en"/>
            </a:br>
            <a:r>
              <a:rPr lang="en"/>
              <a:t>https://zenodo.org/record/583613/files/sample2-f.fq.gz</a:t>
            </a:r>
            <a:br>
              <a:rPr lang="en"/>
            </a:br>
            <a:r>
              <a:rPr lang="en"/>
              <a:t>https://zenodo.org/record/583613/files/sample2-r.fq.gz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97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3bcd7ae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3bcd7ae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590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0b08d9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0b08d9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450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3bcd7ae8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3bcd7ae8d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782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3bcd7ae8d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3bcd7ae8d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058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3bcd7ae8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3bcd7ae8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861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67e1883d3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67e1883d3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29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67e1883d3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67e1883d3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94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67e1883d3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67e1883d3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051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53898990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53898990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700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67e1883d3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67e1883d3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39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67e1883d3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67e1883d3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3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6ada25dd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6ada25dd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private research university in Baltimore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46303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54631a4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54631a4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654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67e1883d3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67e1883d3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42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67e1883d3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67e1883d3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0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67e1883d3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67e1883d3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723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669b0a6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669b0a6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666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67e1883d3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67e1883d3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458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67e1883d3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67e1883d3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817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67e1883d3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67e1883d3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5335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67e1883d3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67e1883d3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213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67e1883d3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67e1883d3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48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6ada25ddf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6ada25ddf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site's focus is bioinformatics, computational genomics and biological data analysis</a:t>
            </a:r>
            <a:br>
              <a:rPr lang="en"/>
            </a:br>
            <a:r>
              <a:rPr lang="en"/>
              <a:t>Stackoverflow of bioinformaticians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603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67e1883d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67e1883d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0409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67e1883d3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67e1883d3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018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67e1883d3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67e1883d3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63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ada25ddf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ada25ddf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2767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ada25ddf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ada25ddf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0589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54631a4f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54631a4f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https://galaxyproject.github.io/training-material/topics/variant-analysis/tutorials/dip/tutorial.html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8115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6ada25ddf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6ada25ddf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7504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67e1883d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67e1883d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3383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67e1883d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67e1883d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0340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6ada25ddf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6ada25ddf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157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6ada25dd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6ada25dd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7191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67e1883d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67e1883d3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run: snpEff databases. Free text Search on the list of available annotations (1000s).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Second: Copy paste from the results the name of the database of your interest and run snpEff download. This downloads the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(cont’d next slide)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5451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7e1883d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7e1883d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890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67e1883d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67e1883d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255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6ada25ddf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46ada25ddf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2951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6ada25ddf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46ada25ddf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3219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67e1883d3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67e1883d3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7342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67e1883d3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67e1883d3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Annotates the VCF file and Inserts it into an </a:t>
            </a:r>
            <a:r>
              <a:rPr lang="en">
                <a:solidFill>
                  <a:schemeClr val="dk1"/>
                </a:solidFill>
              </a:rPr>
              <a:t>SqlLite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Sample information file in PED+ vcf: The TRIO file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Choose a gemini annotation database: The most recent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Inspects the SqlLite contents and outputs the full list fields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43052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6ada25ddf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6ada25ddf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72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67e1883d3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467e1883d3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4843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67e1883d3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467e1883d3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888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6ada25dd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6ada25dd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of a lot of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85348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6ada25ddf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6ada25ddf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5068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6ada25ddf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46ada25ddf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5864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46ada25ddf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46ada25ddf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0951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6ada25ddf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6ada25ddf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2968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6ada25ddf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6ada25ddf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3140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46ada25ddf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46ada25ddf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1717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43bcd7ae8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43bcd7ae8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3248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43bcd7ae8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43bcd7ae8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265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46ada25ddf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46ada25ddf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6960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67e1883d3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67e1883d3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970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6ada25dd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6ada25dd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storage benefits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51012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43a03b7b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43a03b7b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0096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43a03b7b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43a03b7b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2423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43a03b7b87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43a03b7b87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1272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3a03b7b87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3a03b7b87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4099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3a03b7b8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43a03b7b8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with CTRL-C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 run.sh to restart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 run.sh --daemon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 run.sh --stop-daemon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7745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3a03b7b87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3a03b7b87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6550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43a03b7b87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43a03b7b87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1466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67e1883d3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67e1883d3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4410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3bcd7ae8d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3bcd7ae8d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Ansible is a tool that helps automating a procedure that has to be repeated multiple times.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73645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3bcd7ae8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3bcd7ae8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Devteam is the official Galaxy team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100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6ada25dd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6ada25dd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any workflow was made public available, someone would have tracked that issue and had report it along with the solution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4176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6ada25ddf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6ada25ddf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3078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43bcd7ae8d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43bcd7ae8d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0735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43bcd7ae8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43bcd7ae8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3522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4538989a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4538989a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For hg19 use ftp://</a:t>
            </a:r>
            <a:r>
              <a:rPr lang="en" u="sng">
                <a:solidFill>
                  <a:schemeClr val="accent5"/>
                </a:solidFill>
                <a:hlinkClick r:id="rId3"/>
              </a:rPr>
              <a:t>ftp.1000genomes.ebi.ac.uk/vol1/ftp/technical/reference/human_g1k_v37.fasta.gz</a:t>
            </a:r>
            <a:r>
              <a:rPr lang="en" sz="1400">
                <a:solidFill>
                  <a:schemeClr val="dk2"/>
                </a:solidFill>
              </a:rPr>
              <a:t> or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http://hgdownload.soe.ucsc.edu/goldenPath/hg19/bigZips/hg19.2bit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377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46ada25ddf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46ada25ddf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7449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6ada25ddf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6ada25ddf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2171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46ada25ddf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46ada25ddf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3414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46ada25dd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46ada25dd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34758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46ada25ddf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46ada25ddf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7557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6ada25ddf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46ada25ddf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614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3bcd7ae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3bcd7ae8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583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antale@ics.forth.g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mailto:vkrits@ics.forth.g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pditommaso/awesome-pipeline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segalaxy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olshed.g2.bx.psu.edu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galaxy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kantale/galaxy_seminar_cret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getgalaxy.or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s://galaxyproject.org/public-galaxy-servers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zotero.org/groups/1732893/galaxy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laxyproject.org/galaxy-project/statistic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oviz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alaxyproject.github.io/training-material/topics/variant-analysis/tutorials/dip/tutorial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zenodo.org/record/60520/files/GIAB-Ashkenazim-Trio.txt?download=1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412m4z57ezr9oqd/freebayes_result.vcf?dl=1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oowvo7n4gob470w/SnpEff_html.html?dl=1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dropbox.com/s/yi4zb0r2mx639hl/SnpEff_vcf.vcf?dl=1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60520/files/GIAB-Ashkenazim-Trio.txt?download=1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139.91.75.205" TargetMode="Externa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pub?id=1CuKkKylVDb03tnN7RSWl5EUzleetn0ctjmvaidPKLxM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hed.g2.bx.psu.edu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alaxyproject.org/admin/get-galaxy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18.195.120.89:8080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mailto:kantale@ics.forth.gr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emini.readthedocs.io/en/latest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rq5x/gemini/raw/master/gemini/scripts/gemini_install.py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gane/galaxy-tools-playbook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hgdownload.soe.ucsc.edu/goldenPath/hg38/bigZips/hg38.fa.gz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alaxyproject.org/en/latest/admin/cluster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275004"/>
            <a:ext cx="8520600" cy="9246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Galaxy </a:t>
            </a:r>
            <a:r>
              <a:rPr lang="en" sz="4800" dirty="0"/>
              <a:t>Project</a:t>
            </a:r>
            <a:endParaRPr sz="4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199650"/>
            <a:ext cx="8520600" cy="1760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FORTH, </a:t>
            </a:r>
            <a:r>
              <a:rPr lang="el-GR" sz="2000" dirty="0" smtClean="0"/>
              <a:t>24</a:t>
            </a:r>
            <a:r>
              <a:rPr lang="en" sz="2000" dirty="0" smtClean="0"/>
              <a:t> </a:t>
            </a:r>
            <a:r>
              <a:rPr lang="en-US" sz="2000" dirty="0" smtClean="0"/>
              <a:t>January </a:t>
            </a:r>
            <a:r>
              <a:rPr lang="en" sz="2000" dirty="0" smtClean="0"/>
              <a:t>2019</a:t>
            </a:r>
            <a:r>
              <a:rPr lang="en" sz="2000" dirty="0"/>
              <a:t/>
            </a:r>
            <a:br>
              <a:rPr lang="en" sz="2000" dirty="0"/>
            </a:b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Alexandros Kanterakis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3"/>
              </a:rPr>
              <a:t>kantale@ics.forth.gr</a:t>
            </a:r>
            <a:endParaRPr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Vangelis Kritsotakis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4"/>
              </a:rPr>
              <a:t>vkrits@ics.forth.gr</a:t>
            </a:r>
            <a:endParaRPr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6" name="Google Shape;55;p13"/>
          <p:cNvSpPr txBox="1">
            <a:spLocks/>
          </p:cNvSpPr>
          <p:nvPr/>
        </p:nvSpPr>
        <p:spPr>
          <a:xfrm>
            <a:off x="311692" y="3077721"/>
            <a:ext cx="8520600" cy="74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l-GR" sz="1800" dirty="0"/>
              <a:t>Προηγμένες Ερευνητικές Δραστηριότητες στη </a:t>
            </a:r>
            <a:r>
              <a:rPr lang="el-GR" sz="1800" dirty="0" err="1"/>
              <a:t>Βιοϊατρική</a:t>
            </a:r>
            <a:r>
              <a:rPr lang="el-GR" sz="1800" dirty="0"/>
              <a:t> Τεχνολογία &amp; </a:t>
            </a:r>
            <a:r>
              <a:rPr lang="el-GR" sz="1800" dirty="0" err="1"/>
              <a:t>Αγροδιατροφή</a:t>
            </a:r>
            <a:r>
              <a:rPr lang="el-GR" sz="1800" dirty="0"/>
              <a:t> - ΒΙΤΑΔ (MIS 5002469) </a:t>
            </a:r>
          </a:p>
        </p:txBody>
      </p:sp>
      <p:pic>
        <p:nvPicPr>
          <p:cNvPr id="7" name="Picture 2" descr="ΠΛΑΙΣΙΟ_ΕΤΠΑ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940343"/>
            <a:ext cx="441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Performance Computing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Jobs are executed either:</a:t>
            </a:r>
            <a:endParaRPr sz="19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 your local system (by default), or;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 a computational cluster</a:t>
            </a:r>
            <a:endParaRPr sz="15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Supported Distributed Resource Managers:</a:t>
            </a:r>
            <a:endParaRPr sz="19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TORQUE Resource Manager;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PBS Professional;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Open Grid Engine;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Univa Grid Engine (previously known as Sun Grid Engine and Oracle Grid Engine);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Platform LSF;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HTCondor;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Slurm;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Galaxy Pulsar (formerly LWR);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1917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875" y="0"/>
            <a:ext cx="30601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025" y="12700"/>
            <a:ext cx="2821988" cy="50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 rot="707301">
            <a:off x="1823855" y="1898081"/>
            <a:ext cx="5524313" cy="12289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619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</a:rPr>
              <a:t>Is Galaxy the only option?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i="1" u="sng">
                <a:solidFill>
                  <a:schemeClr val="accent5"/>
                </a:solidFill>
                <a:hlinkClick r:id="rId6"/>
              </a:rPr>
              <a:t>https://github.com/pditommaso/awesome-pipeline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Public Galaxy Service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https://usegalaxy.org/</a:t>
            </a:r>
            <a:r>
              <a:rPr lang="en"/>
              <a:t>)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is an installation of the Galaxy software combined with many common tools and data;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 is free of charge and can be used by anyone;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Provides substantial CPU and disk space (250 GB) and is capable of analysing large datasets;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will use it to run a few examples later on;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Galaxy User Interface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t="12671"/>
          <a:stretch/>
        </p:blipFill>
        <p:spPr>
          <a:xfrm>
            <a:off x="1010700" y="1222100"/>
            <a:ext cx="7122600" cy="333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5" name="Google Shape;145;p25"/>
          <p:cNvSpPr/>
          <p:nvPr/>
        </p:nvSpPr>
        <p:spPr>
          <a:xfrm>
            <a:off x="1010700" y="1386700"/>
            <a:ext cx="1170300" cy="34563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2181000" y="1386700"/>
            <a:ext cx="4793700" cy="34563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6974700" y="1386700"/>
            <a:ext cx="1170300" cy="34563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1213850" y="4482850"/>
            <a:ext cx="6687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Tools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888852" y="4503425"/>
            <a:ext cx="13410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Main Content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7157450" y="4482850"/>
            <a:ext cx="8004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History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1010700" y="975200"/>
            <a:ext cx="7134300" cy="4116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3936475" y="913400"/>
            <a:ext cx="11703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Main Menu</a:t>
            </a:r>
            <a:endParaRPr b="1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Galaxy User Interface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t="12671"/>
          <a:stretch/>
        </p:blipFill>
        <p:spPr>
          <a:xfrm>
            <a:off x="1010700" y="1222100"/>
            <a:ext cx="7122600" cy="333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9" name="Google Shape;159;p26"/>
          <p:cNvSpPr txBox="1"/>
          <p:nvPr/>
        </p:nvSpPr>
        <p:spPr>
          <a:xfrm>
            <a:off x="1213850" y="4482850"/>
            <a:ext cx="6687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Tools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888852" y="4503425"/>
            <a:ext cx="13410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Main Content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7157450" y="4482850"/>
            <a:ext cx="8004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History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1010700" y="975200"/>
            <a:ext cx="7134300" cy="4116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l="31593" t="12671" r="31460" b="83018"/>
          <a:stretch/>
        </p:blipFill>
        <p:spPr>
          <a:xfrm>
            <a:off x="3260974" y="1222100"/>
            <a:ext cx="2631600" cy="16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65" name="Google Shape;165;p26"/>
          <p:cNvCxnSpPr/>
          <p:nvPr/>
        </p:nvCxnSpPr>
        <p:spPr>
          <a:xfrm flipH="1">
            <a:off x="1254992" y="1396974"/>
            <a:ext cx="1913400" cy="9567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6"/>
          <p:cNvCxnSpPr/>
          <p:nvPr/>
        </p:nvCxnSpPr>
        <p:spPr>
          <a:xfrm>
            <a:off x="6151627" y="1382831"/>
            <a:ext cx="1769400" cy="981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26"/>
          <p:cNvSpPr txBox="1"/>
          <p:nvPr/>
        </p:nvSpPr>
        <p:spPr>
          <a:xfrm>
            <a:off x="3936475" y="913400"/>
            <a:ext cx="11703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Main Menu</a:t>
            </a:r>
            <a:endParaRPr b="1">
              <a:solidFill>
                <a:srgbClr val="FF00FF"/>
              </a:solidFill>
            </a:endParaRPr>
          </a:p>
        </p:txBody>
      </p:sp>
      <p:cxnSp>
        <p:nvCxnSpPr>
          <p:cNvPr id="168" name="Google Shape;168;p26"/>
          <p:cNvCxnSpPr/>
          <p:nvPr/>
        </p:nvCxnSpPr>
        <p:spPr>
          <a:xfrm flipH="1">
            <a:off x="1244579" y="1213713"/>
            <a:ext cx="1934100" cy="6153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6"/>
          <p:cNvCxnSpPr/>
          <p:nvPr/>
        </p:nvCxnSpPr>
        <p:spPr>
          <a:xfrm>
            <a:off x="6151627" y="1214048"/>
            <a:ext cx="1769400" cy="6252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1279775" y="2393400"/>
            <a:ext cx="6621300" cy="20994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i="1">
                <a:solidFill>
                  <a:schemeClr val="dk1"/>
                </a:solidFill>
              </a:rPr>
              <a:t>Analyze Data</a:t>
            </a:r>
            <a:r>
              <a:rPr lang="en" sz="1500" b="1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- Navigate back to homepage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i="1">
                <a:solidFill>
                  <a:schemeClr val="dk1"/>
                </a:solidFill>
              </a:rPr>
              <a:t>Workflow</a:t>
            </a:r>
            <a:r>
              <a:rPr lang="en" sz="1500" b="1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- Access existing workflows or create new ones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i="1">
                <a:solidFill>
                  <a:schemeClr val="dk1"/>
                </a:solidFill>
              </a:rPr>
              <a:t>Visualization</a:t>
            </a:r>
            <a:r>
              <a:rPr lang="en" sz="1500" b="1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- Access your saved visualisations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i="1">
                <a:solidFill>
                  <a:schemeClr val="dk1"/>
                </a:solidFill>
              </a:rPr>
              <a:t>Shared data</a:t>
            </a:r>
            <a:r>
              <a:rPr lang="en" sz="1500" b="1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- Access data libraries, histories, workflows, visualizations and pages shared with you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i="1">
                <a:solidFill>
                  <a:schemeClr val="dk1"/>
                </a:solidFill>
              </a:rPr>
              <a:t>Help</a:t>
            </a:r>
            <a:r>
              <a:rPr lang="en" sz="1500" b="1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- Helpful links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i="1">
                <a:solidFill>
                  <a:schemeClr val="dk1"/>
                </a:solidFill>
              </a:rPr>
              <a:t>User</a:t>
            </a:r>
            <a:r>
              <a:rPr lang="en" sz="1500" b="1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- Your preferences and saved histories, datasets, and pages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5">
            <a:alphaModFix/>
          </a:blip>
          <a:srcRect l="33975" t="12628" r="33736" b="82952"/>
          <a:stretch/>
        </p:blipFill>
        <p:spPr>
          <a:xfrm>
            <a:off x="1272250" y="1847050"/>
            <a:ext cx="6621173" cy="486124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" name="Google Shape;172;p26"/>
          <p:cNvPicPr preferRelativeResize="0"/>
          <p:nvPr/>
        </p:nvPicPr>
        <p:blipFill rotWithShape="1">
          <a:blip r:embed="rId5">
            <a:alphaModFix/>
          </a:blip>
          <a:srcRect l="33931" t="13088" r="33554" b="83554"/>
          <a:stretch/>
        </p:blipFill>
        <p:spPr>
          <a:xfrm>
            <a:off x="3178675" y="1228472"/>
            <a:ext cx="2972952" cy="1647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Galaxy User Interface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t="12671"/>
          <a:stretch/>
        </p:blipFill>
        <p:spPr>
          <a:xfrm>
            <a:off x="1010700" y="1222100"/>
            <a:ext cx="7122600" cy="333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9" name="Google Shape;179;p27"/>
          <p:cNvSpPr/>
          <p:nvPr/>
        </p:nvSpPr>
        <p:spPr>
          <a:xfrm>
            <a:off x="1010700" y="1386700"/>
            <a:ext cx="1170300" cy="34563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2181000" y="1386700"/>
            <a:ext cx="4793700" cy="34563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6974700" y="1386700"/>
            <a:ext cx="1170300" cy="34563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1213850" y="4482850"/>
            <a:ext cx="6687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Tools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3888852" y="4503425"/>
            <a:ext cx="13410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Main Content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7157450" y="4482850"/>
            <a:ext cx="8004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History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1010700" y="975200"/>
            <a:ext cx="7134300" cy="4116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3936475" y="913400"/>
            <a:ext cx="11703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Main Menu</a:t>
            </a:r>
            <a:endParaRPr b="1">
              <a:solidFill>
                <a:srgbClr val="FF00FF"/>
              </a:solidFill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t="12671" r="83569"/>
          <a:stretch/>
        </p:blipFill>
        <p:spPr>
          <a:xfrm>
            <a:off x="1010700" y="1222100"/>
            <a:ext cx="1170302" cy="333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9" name="Google Shape;189;p27"/>
          <p:cNvSpPr/>
          <p:nvPr/>
        </p:nvSpPr>
        <p:spPr>
          <a:xfrm>
            <a:off x="1010700" y="1386700"/>
            <a:ext cx="1170300" cy="34563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1213850" y="4482850"/>
            <a:ext cx="6687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Tools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2181000" y="1438125"/>
            <a:ext cx="5952300" cy="31209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Each tool is a text file describing: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input datasets,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parameters,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commands, and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outputs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Free tool store: </a:t>
            </a:r>
            <a:r>
              <a:rPr lang="en" u="sng">
                <a:solidFill>
                  <a:schemeClr val="hlink"/>
                </a:solidFill>
                <a:hlinkClick r:id="rId5"/>
              </a:rPr>
              <a:t>Galaxy Tool Shed</a:t>
            </a:r>
            <a:endParaRPr u="sng">
              <a:solidFill>
                <a:schemeClr val="hlink"/>
              </a:solidFill>
              <a:hlinkClick r:id="rId5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Thousands of tools already available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New versions can be installed without removing old ones to ensure reproducibility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Galaxy User Interface</a:t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t="12671"/>
          <a:stretch/>
        </p:blipFill>
        <p:spPr>
          <a:xfrm>
            <a:off x="1010700" y="1222100"/>
            <a:ext cx="7122600" cy="333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8" name="Google Shape;198;p28"/>
          <p:cNvSpPr/>
          <p:nvPr/>
        </p:nvSpPr>
        <p:spPr>
          <a:xfrm>
            <a:off x="1010700" y="1386700"/>
            <a:ext cx="1170300" cy="34563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2181000" y="1386700"/>
            <a:ext cx="4793700" cy="34563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74700" y="1386700"/>
            <a:ext cx="1170300" cy="34563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1213850" y="4482850"/>
            <a:ext cx="6687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Tools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3888852" y="4503425"/>
            <a:ext cx="13410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Main Content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7157450" y="4482850"/>
            <a:ext cx="8004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History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1010700" y="975200"/>
            <a:ext cx="7134300" cy="4116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3936475" y="913400"/>
            <a:ext cx="11703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Main Menu</a:t>
            </a:r>
            <a:endParaRPr b="1">
              <a:solidFill>
                <a:srgbClr val="FF00FF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t="12671"/>
          <a:stretch/>
        </p:blipFill>
        <p:spPr>
          <a:xfrm>
            <a:off x="1010700" y="1222100"/>
            <a:ext cx="7122600" cy="333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8" name="Google Shape;208;p28"/>
          <p:cNvSpPr/>
          <p:nvPr/>
        </p:nvSpPr>
        <p:spPr>
          <a:xfrm>
            <a:off x="6974700" y="1386700"/>
            <a:ext cx="1170300" cy="34563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7157450" y="4482850"/>
            <a:ext cx="800400" cy="30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History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"/>
          </p:nvPr>
        </p:nvSpPr>
        <p:spPr>
          <a:xfrm>
            <a:off x="1020987" y="1407275"/>
            <a:ext cx="5932800" cy="31209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Ανy dataset produced by tools you run or operations performed on your data are located here;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each dataset, the history tracks:</a:t>
            </a:r>
            <a:endParaRPr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Name, format, size, creation time, datatype-specific metadata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Tool ID and version, inputs, parameters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Standard output (stdout) and error (stderr)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State (</a:t>
            </a:r>
            <a:r>
              <a:rPr lang="en" sz="1600">
                <a:solidFill>
                  <a:schemeClr val="dk1"/>
                </a:solidFill>
                <a:highlight>
                  <a:srgbClr val="808080"/>
                </a:highlight>
              </a:rPr>
              <a:t>waiting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highlight>
                  <a:srgbClr val="FFFF00"/>
                </a:highlight>
              </a:rPr>
              <a:t>running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highlight>
                  <a:srgbClr val="008000"/>
                </a:highlight>
              </a:rPr>
              <a:t>success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  <a:highlight>
                  <a:srgbClr val="FF0000"/>
                </a:highlight>
              </a:rPr>
              <a:t>failed</a:t>
            </a:r>
            <a:r>
              <a:rPr lang="en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Hidden, deleted, purged options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/>
          <p:nvPr/>
        </p:nvSpPr>
        <p:spPr>
          <a:xfrm>
            <a:off x="463450" y="1374050"/>
            <a:ext cx="1722000" cy="164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569734" y="1522300"/>
            <a:ext cx="1494000" cy="6261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569734" y="2208100"/>
            <a:ext cx="1494000" cy="6261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311700" y="114800"/>
            <a:ext cx="85206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A typical NGS pipeline (1/3)</a:t>
            </a:r>
            <a:r>
              <a:rPr lang="en"/>
              <a:t/>
            </a:r>
            <a:br>
              <a:rPr lang="en"/>
            </a:br>
            <a:r>
              <a:rPr lang="en"/>
              <a:t>	Alignment &amp; Variant Calling</a:t>
            </a:r>
            <a:endParaRPr/>
          </a:p>
        </p:txBody>
      </p:sp>
      <p:sp>
        <p:nvSpPr>
          <p:cNvPr id="219" name="Google Shape;219;p29"/>
          <p:cNvSpPr txBox="1"/>
          <p:nvPr/>
        </p:nvSpPr>
        <p:spPr>
          <a:xfrm>
            <a:off x="546859" y="1545119"/>
            <a:ext cx="142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FastQ Raw Sequencing Data</a:t>
            </a:r>
            <a:endParaRPr sz="1200" b="1"/>
          </a:p>
        </p:txBody>
      </p:sp>
      <p:sp>
        <p:nvSpPr>
          <p:cNvPr id="220" name="Google Shape;220;p29"/>
          <p:cNvSpPr txBox="1"/>
          <p:nvPr/>
        </p:nvSpPr>
        <p:spPr>
          <a:xfrm>
            <a:off x="546859" y="2225723"/>
            <a:ext cx="156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Reference Genome (FASTA)</a:t>
            </a:r>
            <a:endParaRPr sz="1200" b="1"/>
          </a:p>
        </p:txBody>
      </p:sp>
      <p:sp>
        <p:nvSpPr>
          <p:cNvPr id="221" name="Google Shape;221;p29"/>
          <p:cNvSpPr/>
          <p:nvPr/>
        </p:nvSpPr>
        <p:spPr>
          <a:xfrm>
            <a:off x="2978050" y="1755050"/>
            <a:ext cx="1722000" cy="85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Alignment</a:t>
            </a:r>
            <a:endParaRPr sz="2200" b="1"/>
          </a:p>
        </p:txBody>
      </p:sp>
      <p:sp>
        <p:nvSpPr>
          <p:cNvPr id="222" name="Google Shape;222;p29"/>
          <p:cNvSpPr/>
          <p:nvPr/>
        </p:nvSpPr>
        <p:spPr>
          <a:xfrm>
            <a:off x="2436450" y="1894525"/>
            <a:ext cx="307800" cy="5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492650" y="1755050"/>
            <a:ext cx="1334700" cy="7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BAM/SAM Files</a:t>
            </a:r>
            <a:endParaRPr i="1"/>
          </a:p>
        </p:txBody>
      </p:sp>
      <p:sp>
        <p:nvSpPr>
          <p:cNvPr id="224" name="Google Shape;224;p29"/>
          <p:cNvSpPr/>
          <p:nvPr/>
        </p:nvSpPr>
        <p:spPr>
          <a:xfrm>
            <a:off x="4951050" y="1894525"/>
            <a:ext cx="307800" cy="5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5035450" y="3355250"/>
            <a:ext cx="1274700" cy="96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Variant Calling</a:t>
            </a:r>
            <a:endParaRPr sz="2200" b="1"/>
          </a:p>
        </p:txBody>
      </p:sp>
      <p:sp>
        <p:nvSpPr>
          <p:cNvPr id="226" name="Google Shape;226;p29"/>
          <p:cNvSpPr/>
          <p:nvPr/>
        </p:nvSpPr>
        <p:spPr>
          <a:xfrm>
            <a:off x="4496655" y="3609200"/>
            <a:ext cx="307800" cy="5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6585464" y="3570925"/>
            <a:ext cx="307800" cy="5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7169050" y="3431450"/>
            <a:ext cx="1562400" cy="7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List of Variants</a:t>
            </a:r>
            <a:r>
              <a:rPr lang="en"/>
              <a:t> </a:t>
            </a:r>
            <a:r>
              <a:rPr lang="en" i="1"/>
              <a:t>(VCF File)</a:t>
            </a:r>
            <a:endParaRPr i="1"/>
          </a:p>
        </p:txBody>
      </p:sp>
      <p:sp>
        <p:nvSpPr>
          <p:cNvPr id="229" name="Google Shape;229;p29"/>
          <p:cNvSpPr/>
          <p:nvPr/>
        </p:nvSpPr>
        <p:spPr>
          <a:xfrm>
            <a:off x="2520850" y="3050450"/>
            <a:ext cx="1722000" cy="164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627134" y="3884500"/>
            <a:ext cx="1494000" cy="6261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2627125" y="3293300"/>
            <a:ext cx="1494000" cy="379200"/>
          </a:xfrm>
          <a:prstGeom prst="foldedCorner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2604250" y="3300925"/>
            <a:ext cx="14256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BAM/SAM Files</a:t>
            </a:r>
            <a:endParaRPr sz="1200" b="1"/>
          </a:p>
        </p:txBody>
      </p:sp>
      <p:sp>
        <p:nvSpPr>
          <p:cNvPr id="233" name="Google Shape;233;p29"/>
          <p:cNvSpPr txBox="1"/>
          <p:nvPr/>
        </p:nvSpPr>
        <p:spPr>
          <a:xfrm>
            <a:off x="2604259" y="3902123"/>
            <a:ext cx="156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Reference Genome (FASTA)</a:t>
            </a:r>
            <a:endParaRPr sz="1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body" idx="1"/>
          </p:nvPr>
        </p:nvSpPr>
        <p:spPr>
          <a:xfrm>
            <a:off x="3103375" y="1220400"/>
            <a:ext cx="3249000" cy="11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Let’s go!</a:t>
            </a:r>
            <a:endParaRPr sz="6000"/>
          </a:p>
        </p:txBody>
      </p:sp>
      <p:sp>
        <p:nvSpPr>
          <p:cNvPr id="239" name="Google Shape;239;p30"/>
          <p:cNvSpPr txBox="1"/>
          <p:nvPr/>
        </p:nvSpPr>
        <p:spPr>
          <a:xfrm>
            <a:off x="1137662" y="2400300"/>
            <a:ext cx="6851100" cy="1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Get your laptops and fire up: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 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u="sng" dirty="0">
                <a:solidFill>
                  <a:schemeClr val="hlink"/>
                </a:solidFill>
                <a:hlinkClick r:id="rId3"/>
              </a:rPr>
              <a:t>https://usegalaxy.org/ </a:t>
            </a:r>
            <a:endParaRPr sz="2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i="1" u="sng" dirty="0">
                <a:solidFill>
                  <a:schemeClr val="accent5"/>
                </a:solidFill>
                <a:hlinkClick r:id="rId4"/>
              </a:rPr>
              <a:t>https://github.com/kantale/galaxy_seminar_crete</a:t>
            </a:r>
            <a:r>
              <a:rPr lang="en" sz="2400" i="1" dirty="0">
                <a:solidFill>
                  <a:schemeClr val="dk1"/>
                </a:solidFill>
              </a:rPr>
              <a:t> </a:t>
            </a:r>
            <a:endParaRPr sz="2400" i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41500" y="78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FastQ files from URLs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25" y="636725"/>
            <a:ext cx="7355376" cy="4288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Galaxy Software Framework</a:t>
            </a:r>
            <a:br>
              <a:rPr lang="en"/>
            </a:b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it?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An open-source web based application (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Academic Free License</a:t>
            </a:r>
            <a:r>
              <a:rPr lang="en" sz="1300"/>
              <a:t>) applicable for performing; computational analyses;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Enables researchers without informatics expertise to perform computational analyses; 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More than 6,500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citations</a:t>
            </a:r>
            <a:r>
              <a:rPr lang="en" sz="1300"/>
              <a:t>;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More than 125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public Galaxy servers</a:t>
            </a:r>
            <a:r>
              <a:rPr lang="en" sz="1300"/>
              <a:t>;</a:t>
            </a:r>
            <a:endParaRPr sz="13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it work?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Users interact with Galaxy through the web by uploading and analyzing data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Galaxy interacts with an underlying computational infrastructure without exposing it to the end user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900" y="3635425"/>
            <a:ext cx="933450" cy="933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2850" y="3635415"/>
            <a:ext cx="2153050" cy="1011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3550" y="3151950"/>
            <a:ext cx="2373850" cy="1991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4423" y="3711623"/>
            <a:ext cx="933450" cy="933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5025" y="4000600"/>
            <a:ext cx="476625" cy="476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" name="Google Shape;7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40025" y="3698075"/>
            <a:ext cx="808150" cy="808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1" name="Google Shape;7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85638" y="3737100"/>
            <a:ext cx="808150" cy="808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FastQC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029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2" name="Google Shape;252;p32"/>
          <p:cNvSpPr txBox="1"/>
          <p:nvPr/>
        </p:nvSpPr>
        <p:spPr>
          <a:xfrm>
            <a:off x="471725" y="4381500"/>
            <a:ext cx="54246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P.S.: Separate jobs will be triggered for each dataset selection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098" y="445023"/>
            <a:ext cx="1963200" cy="4241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are shown on the history panel</a:t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77" y="1475725"/>
            <a:ext cx="3267999" cy="2076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0" name="Google Shape;2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875" y="2506250"/>
            <a:ext cx="3267999" cy="21610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61" name="Google Shape;261;p33"/>
          <p:cNvCxnSpPr/>
          <p:nvPr/>
        </p:nvCxnSpPr>
        <p:spPr>
          <a:xfrm rot="10800000" flipH="1">
            <a:off x="3610725" y="1736300"/>
            <a:ext cx="4680600" cy="51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62" name="Google Shape;262;p33"/>
          <p:cNvCxnSpPr/>
          <p:nvPr/>
        </p:nvCxnSpPr>
        <p:spPr>
          <a:xfrm rot="10800000" flipH="1">
            <a:off x="3651875" y="3598225"/>
            <a:ext cx="4629300" cy="68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HTML output of a tool within Galaxy</a:t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93925"/>
            <a:ext cx="7985783" cy="3820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MultiQC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25" y="1180248"/>
            <a:ext cx="6776351" cy="3474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MultiQC results</a:t>
            </a:r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/>
          </a:blip>
          <a:srcRect l="1409" t="1544" b="1911"/>
          <a:stretch/>
        </p:blipFill>
        <p:spPr>
          <a:xfrm>
            <a:off x="2408575" y="1136325"/>
            <a:ext cx="4154149" cy="3756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311700" y="172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Trim fastq reads with Trimmomatic</a:t>
            </a:r>
            <a:endParaRPr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625" y="941525"/>
            <a:ext cx="5898399" cy="38209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FastQC on trimmed reads + MultiQC</a:t>
            </a:r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 rotWithShape="1">
          <a:blip r:embed="rId3">
            <a:alphaModFix/>
          </a:blip>
          <a:srcRect l="1845" t="2109" r="1536" b="2004"/>
          <a:stretch/>
        </p:blipFill>
        <p:spPr>
          <a:xfrm>
            <a:off x="5070125" y="1091175"/>
            <a:ext cx="3478225" cy="36635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38"/>
          <p:cNvPicPr preferRelativeResize="0"/>
          <p:nvPr/>
        </p:nvPicPr>
        <p:blipFill rotWithShape="1">
          <a:blip r:embed="rId4">
            <a:alphaModFix/>
          </a:blip>
          <a:srcRect l="1883" t="2109" b="2004"/>
          <a:stretch/>
        </p:blipFill>
        <p:spPr>
          <a:xfrm>
            <a:off x="599500" y="1287824"/>
            <a:ext cx="3715375" cy="3353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4" name="Google Shape;294;p38"/>
          <p:cNvSpPr/>
          <p:nvPr/>
        </p:nvSpPr>
        <p:spPr>
          <a:xfrm>
            <a:off x="4500575" y="2711700"/>
            <a:ext cx="394200" cy="29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57100" cy="10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of Reads on </a:t>
            </a:r>
            <a:br>
              <a:rPr lang="en"/>
            </a:br>
            <a:r>
              <a:rPr lang="en"/>
              <a:t>Reference Genome</a:t>
            </a:r>
            <a:br>
              <a:rPr lang="en"/>
            </a:br>
            <a:endParaRPr sz="1800"/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1"/>
          </p:nvPr>
        </p:nvSpPr>
        <p:spPr>
          <a:xfrm>
            <a:off x="405050" y="1727100"/>
            <a:ext cx="3763800" cy="31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tool: BWA-MEM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00"/>
                </a:solidFill>
              </a:rPr>
              <a:t>This takes a long time!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1" y="268525"/>
            <a:ext cx="4293500" cy="4560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Alignment Results</a:t>
            </a: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https://www.dropbox.com/s/6219aba532fxtjw/file1.bam?dl=1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https://www.dropbox.com/s/f7zs4uu0j26znjg/file2.bam?dl=1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962" y="2366150"/>
            <a:ext cx="6646075" cy="2337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SAM/BAM Files</a:t>
            </a:r>
            <a:endParaRPr/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850" y="1088475"/>
            <a:ext cx="6240434" cy="3820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8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Information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Who can contribute in development? </a:t>
            </a:r>
            <a:r>
              <a:rPr lang="en" sz="2000" i="1"/>
              <a:t>Anyone (196 contributors so far)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Who maintains the platform? </a:t>
            </a:r>
            <a:r>
              <a:rPr lang="en" sz="2000" i="1"/>
              <a:t>John Hopkins University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Who funds it? </a:t>
            </a:r>
            <a:r>
              <a:rPr lang="en" sz="2000" i="1"/>
              <a:t>National Institute of Health (Grant 2U41HG006620)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When did it start? </a:t>
            </a:r>
            <a:r>
              <a:rPr lang="en" sz="2000" i="1"/>
              <a:t>2007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the primary language? </a:t>
            </a:r>
            <a:br>
              <a:rPr lang="en" sz="2000"/>
            </a:br>
            <a:r>
              <a:rPr lang="en" sz="2000"/>
              <a:t>Python 2 (experimental in 3)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Who uses it? Referred by 181 </a:t>
            </a:r>
            <a:br>
              <a:rPr lang="en" sz="2000"/>
            </a:br>
            <a:r>
              <a:rPr lang="en" sz="2000"/>
              <a:t>papers published in Nature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Additional user statistics: </a:t>
            </a:r>
            <a:br>
              <a:rPr lang="en" sz="2000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https://galaxyproject.org/galaxy-project/statistics/</a:t>
            </a:r>
            <a:endParaRPr sz="20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650" y="2140600"/>
            <a:ext cx="3977725" cy="2496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Control and BAM Alignment</a:t>
            </a:r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(Download) Integrative </a:t>
            </a:r>
            <a:br>
              <a:rPr lang="en"/>
            </a:br>
            <a:r>
              <a:rPr lang="en"/>
              <a:t>Genome Viewer (IGV)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 BAM files </a:t>
            </a:r>
            <a:br>
              <a:rPr lang="en"/>
            </a:br>
            <a:r>
              <a:rPr lang="en"/>
              <a:t>from Galaxy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BAM files to IGV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alternative solution </a:t>
            </a:r>
            <a:br>
              <a:rPr lang="en"/>
            </a:br>
            <a:r>
              <a:rPr lang="en"/>
              <a:t>is IGB: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https://bioviz.org/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875" y="1756763"/>
            <a:ext cx="5077475" cy="2475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311700" y="10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 BAM File with UCSC Genome Browser</a:t>
            </a:r>
            <a:endParaRPr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25" y="1126025"/>
            <a:ext cx="1729250" cy="26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/>
          <p:nvPr/>
        </p:nvSpPr>
        <p:spPr>
          <a:xfrm>
            <a:off x="141650" y="3274775"/>
            <a:ext cx="2059200" cy="172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750" y="1164300"/>
            <a:ext cx="6441826" cy="11995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/>
          <p:nvPr/>
        </p:nvSpPr>
        <p:spPr>
          <a:xfrm>
            <a:off x="2121600" y="2182475"/>
            <a:ext cx="6913500" cy="213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749" y="2725600"/>
            <a:ext cx="6441825" cy="10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3"/>
          <p:cNvSpPr/>
          <p:nvPr/>
        </p:nvSpPr>
        <p:spPr>
          <a:xfrm>
            <a:off x="3915350" y="3486950"/>
            <a:ext cx="810900" cy="172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43"/>
          <p:cNvGrpSpPr/>
          <p:nvPr/>
        </p:nvGrpSpPr>
        <p:grpSpPr>
          <a:xfrm>
            <a:off x="112025" y="2842221"/>
            <a:ext cx="298202" cy="374502"/>
            <a:chOff x="7427225" y="1886673"/>
            <a:chExt cx="298202" cy="374502"/>
          </a:xfrm>
        </p:grpSpPr>
        <p:sp>
          <p:nvSpPr>
            <p:cNvPr id="334" name="Google Shape;334;p43"/>
            <p:cNvSpPr/>
            <p:nvPr/>
          </p:nvSpPr>
          <p:spPr>
            <a:xfrm>
              <a:off x="7427225" y="1952475"/>
              <a:ext cx="298200" cy="308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335" name="Google Shape;335;p43"/>
            <p:cNvSpPr txBox="1"/>
            <p:nvPr/>
          </p:nvSpPr>
          <p:spPr>
            <a:xfrm>
              <a:off x="7427227" y="1886673"/>
              <a:ext cx="298200" cy="37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1</a:t>
              </a:r>
              <a:endParaRPr sz="18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36" name="Google Shape;336;p43"/>
          <p:cNvGrpSpPr/>
          <p:nvPr/>
        </p:nvGrpSpPr>
        <p:grpSpPr>
          <a:xfrm>
            <a:off x="2124650" y="1516583"/>
            <a:ext cx="298202" cy="374502"/>
            <a:chOff x="7427225" y="1886673"/>
            <a:chExt cx="298202" cy="374502"/>
          </a:xfrm>
        </p:grpSpPr>
        <p:sp>
          <p:nvSpPr>
            <p:cNvPr id="337" name="Google Shape;337;p43"/>
            <p:cNvSpPr/>
            <p:nvPr/>
          </p:nvSpPr>
          <p:spPr>
            <a:xfrm>
              <a:off x="7427225" y="1952475"/>
              <a:ext cx="298200" cy="308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338" name="Google Shape;338;p43"/>
            <p:cNvSpPr txBox="1"/>
            <p:nvPr/>
          </p:nvSpPr>
          <p:spPr>
            <a:xfrm>
              <a:off x="7427227" y="1886673"/>
              <a:ext cx="298200" cy="37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2</a:t>
              </a:r>
              <a:endParaRPr sz="18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39" name="Google Shape;339;p43"/>
          <p:cNvGrpSpPr/>
          <p:nvPr/>
        </p:nvGrpSpPr>
        <p:grpSpPr>
          <a:xfrm>
            <a:off x="4572000" y="3385946"/>
            <a:ext cx="298202" cy="374502"/>
            <a:chOff x="7427225" y="1886673"/>
            <a:chExt cx="298202" cy="374502"/>
          </a:xfrm>
        </p:grpSpPr>
        <p:sp>
          <p:nvSpPr>
            <p:cNvPr id="340" name="Google Shape;340;p43"/>
            <p:cNvSpPr/>
            <p:nvPr/>
          </p:nvSpPr>
          <p:spPr>
            <a:xfrm>
              <a:off x="7427225" y="1952475"/>
              <a:ext cx="298200" cy="308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341" name="Google Shape;341;p43"/>
            <p:cNvSpPr txBox="1"/>
            <p:nvPr/>
          </p:nvSpPr>
          <p:spPr>
            <a:xfrm>
              <a:off x="7427227" y="1886673"/>
              <a:ext cx="298200" cy="37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3</a:t>
              </a:r>
              <a:endParaRPr sz="1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350" y="999750"/>
            <a:ext cx="5309674" cy="3627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1700" y="10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Aligned Reads in UCSC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>
            <a:spLocks noGrp="1"/>
          </p:cNvSpPr>
          <p:nvPr>
            <p:ph type="title"/>
          </p:nvPr>
        </p:nvSpPr>
        <p:spPr>
          <a:xfrm>
            <a:off x="311700" y="8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Alternative: Display data as a density map </a:t>
            </a:r>
            <a:endParaRPr/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725" y="654875"/>
            <a:ext cx="5372125" cy="1764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4" name="Google Shape;3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488476"/>
            <a:ext cx="8343900" cy="2548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55" name="Google Shape;355;p45"/>
          <p:cNvGrpSpPr/>
          <p:nvPr/>
        </p:nvGrpSpPr>
        <p:grpSpPr>
          <a:xfrm>
            <a:off x="1563825" y="871921"/>
            <a:ext cx="298202" cy="374502"/>
            <a:chOff x="7427225" y="1886673"/>
            <a:chExt cx="298202" cy="374502"/>
          </a:xfrm>
        </p:grpSpPr>
        <p:sp>
          <p:nvSpPr>
            <p:cNvPr id="356" name="Google Shape;356;p45"/>
            <p:cNvSpPr/>
            <p:nvPr/>
          </p:nvSpPr>
          <p:spPr>
            <a:xfrm>
              <a:off x="7427225" y="1952475"/>
              <a:ext cx="298200" cy="308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357" name="Google Shape;357;p45"/>
            <p:cNvSpPr txBox="1"/>
            <p:nvPr/>
          </p:nvSpPr>
          <p:spPr>
            <a:xfrm>
              <a:off x="7427227" y="1886673"/>
              <a:ext cx="298200" cy="37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1</a:t>
              </a:r>
              <a:endParaRPr sz="18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8" name="Google Shape;358;p45"/>
          <p:cNvGrpSpPr/>
          <p:nvPr/>
        </p:nvGrpSpPr>
        <p:grpSpPr>
          <a:xfrm>
            <a:off x="311700" y="2384496"/>
            <a:ext cx="298202" cy="374502"/>
            <a:chOff x="7427225" y="1886673"/>
            <a:chExt cx="298202" cy="374502"/>
          </a:xfrm>
        </p:grpSpPr>
        <p:sp>
          <p:nvSpPr>
            <p:cNvPr id="359" name="Google Shape;359;p45"/>
            <p:cNvSpPr/>
            <p:nvPr/>
          </p:nvSpPr>
          <p:spPr>
            <a:xfrm>
              <a:off x="7427225" y="1952475"/>
              <a:ext cx="298200" cy="308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360" name="Google Shape;360;p45"/>
            <p:cNvSpPr txBox="1"/>
            <p:nvPr/>
          </p:nvSpPr>
          <p:spPr>
            <a:xfrm>
              <a:off x="7427227" y="1886673"/>
              <a:ext cx="298200" cy="37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2</a:t>
              </a:r>
              <a:endParaRPr sz="1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New History</a:t>
            </a:r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25" y="1274050"/>
            <a:ext cx="8475175" cy="24055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Datasets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Flat lists</a:t>
            </a:r>
            <a:endParaRPr sz="2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FastQC on Flat Collection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MultiQC on output of FastQC</a:t>
            </a:r>
            <a:endParaRPr sz="18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Dataset Pairs</a:t>
            </a:r>
            <a:endParaRPr sz="2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For forward/reverse pair-end data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153" y="445025"/>
            <a:ext cx="1857272" cy="430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" name="Google Shape;3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050" y="2990851"/>
            <a:ext cx="1986650" cy="1899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5" name="Google Shape;375;p47"/>
          <p:cNvSpPr/>
          <p:nvPr/>
        </p:nvSpPr>
        <p:spPr>
          <a:xfrm>
            <a:off x="4780100" y="1757200"/>
            <a:ext cx="6327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7"/>
          <p:cNvSpPr/>
          <p:nvPr/>
        </p:nvSpPr>
        <p:spPr>
          <a:xfrm rot="5400000">
            <a:off x="4740250" y="2761500"/>
            <a:ext cx="761100" cy="6597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>
            <a:spLocks noGrp="1"/>
          </p:cNvSpPr>
          <p:nvPr>
            <p:ph type="title"/>
          </p:nvPr>
        </p:nvSpPr>
        <p:spPr>
          <a:xfrm>
            <a:off x="211925" y="172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Paired Dataset</a:t>
            </a:r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25" y="796875"/>
            <a:ext cx="5808724" cy="3069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825" y="4062813"/>
            <a:ext cx="234315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8"/>
          <p:cNvSpPr/>
          <p:nvPr/>
        </p:nvSpPr>
        <p:spPr>
          <a:xfrm rot="10800000" flipH="1">
            <a:off x="6813050" y="3168125"/>
            <a:ext cx="767400" cy="6531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8"/>
          <p:cNvSpPr txBox="1"/>
          <p:nvPr/>
        </p:nvSpPr>
        <p:spPr>
          <a:xfrm>
            <a:off x="6685025" y="2275700"/>
            <a:ext cx="16488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execution you should see on history panel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>
            <a:spLocks noGrp="1"/>
          </p:cNvSpPr>
          <p:nvPr>
            <p:ph type="title"/>
          </p:nvPr>
        </p:nvSpPr>
        <p:spPr>
          <a:xfrm>
            <a:off x="311700" y="200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Duplicates</a:t>
            </a:r>
            <a:endParaRPr/>
          </a:p>
        </p:txBody>
      </p:sp>
      <p:pic>
        <p:nvPicPr>
          <p:cNvPr id="391" name="Google Shape;3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995363"/>
            <a:ext cx="8058150" cy="3457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>
            <a:spLocks noGrp="1"/>
          </p:cNvSpPr>
          <p:nvPr>
            <p:ph type="title"/>
          </p:nvPr>
        </p:nvSpPr>
        <p:spPr>
          <a:xfrm>
            <a:off x="275400" y="118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Marked Duplicates</a:t>
            </a:r>
            <a:endParaRPr/>
          </a:p>
        </p:txBody>
      </p:sp>
      <p:pic>
        <p:nvPicPr>
          <p:cNvPr id="397" name="Google Shape;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89" y="875926"/>
            <a:ext cx="7335825" cy="3767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100" y="793150"/>
            <a:ext cx="6491600" cy="1401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650" y="2296750"/>
            <a:ext cx="4081303" cy="2666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275400" y="118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Marked Duplicates - Results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107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in BioStars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797" y="718375"/>
            <a:ext cx="5819427" cy="40713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3211805" y="4588074"/>
            <a:ext cx="780300" cy="21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Alignment (SAM/BAM) File</a:t>
            </a:r>
            <a:endParaRPr/>
          </a:p>
        </p:txBody>
      </p:sp>
      <p:pic>
        <p:nvPicPr>
          <p:cNvPr id="410" name="Google Shape;4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825" y="1161075"/>
            <a:ext cx="6933774" cy="3483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SAM/BAM Files Together</a:t>
            </a:r>
            <a:endParaRPr/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125" y="1103772"/>
            <a:ext cx="6206675" cy="3798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 Call with FreeBayes</a:t>
            </a:r>
            <a:endParaRPr/>
          </a:p>
        </p:txBody>
      </p:sp>
      <p:pic>
        <p:nvPicPr>
          <p:cNvPr id="422" name="Google Shape;4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170125"/>
            <a:ext cx="8039100" cy="304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3" name="Google Shape;423;p54"/>
          <p:cNvSpPr txBox="1"/>
          <p:nvPr/>
        </p:nvSpPr>
        <p:spPr>
          <a:xfrm>
            <a:off x="508000" y="4426850"/>
            <a:ext cx="57603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 perform this step now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title"/>
          </p:nvPr>
        </p:nvSpPr>
        <p:spPr>
          <a:xfrm>
            <a:off x="151525" y="122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 Calling</a:t>
            </a:r>
            <a:endParaRPr/>
          </a:p>
        </p:txBody>
      </p:sp>
      <p:sp>
        <p:nvSpPr>
          <p:cNvPr id="429" name="Google Shape;429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info: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https://galaxyproject.github.io/training-material/topics/variant-analysis/tutorials/dip/tutorial.html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30" name="Google Shape;4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088" y="695275"/>
            <a:ext cx="747712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BAM files</a:t>
            </a:r>
            <a:endParaRPr/>
          </a:p>
        </p:txBody>
      </p:sp>
      <p:pic>
        <p:nvPicPr>
          <p:cNvPr id="436" name="Google Shape;4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50" y="1047750"/>
            <a:ext cx="837247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6"/>
          <p:cNvSpPr txBox="1"/>
          <p:nvPr/>
        </p:nvSpPr>
        <p:spPr>
          <a:xfrm>
            <a:off x="614050" y="4151500"/>
            <a:ext cx="80895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https://zenodo.org/record/60520/files/GIAB-Ashkenazim-Trio.txt?download=1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that Type=bam Genome=hg19</a:t>
            </a:r>
            <a:endParaRPr/>
          </a:p>
        </p:txBody>
      </p:sp>
      <p:sp>
        <p:nvSpPr>
          <p:cNvPr id="438" name="Google Shape;438;p56"/>
          <p:cNvSpPr/>
          <p:nvPr/>
        </p:nvSpPr>
        <p:spPr>
          <a:xfrm>
            <a:off x="2857500" y="2322275"/>
            <a:ext cx="10614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6"/>
          <p:cNvSpPr/>
          <p:nvPr/>
        </p:nvSpPr>
        <p:spPr>
          <a:xfrm>
            <a:off x="4225475" y="2322275"/>
            <a:ext cx="16710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 Calling</a:t>
            </a:r>
            <a:endParaRPr/>
          </a:p>
        </p:txBody>
      </p:sp>
      <p:sp>
        <p:nvSpPr>
          <p:cNvPr id="445" name="Google Shape;445;p57"/>
          <p:cNvSpPr txBox="1">
            <a:spLocks noGrp="1"/>
          </p:cNvSpPr>
          <p:nvPr>
            <p:ph type="body" idx="1"/>
          </p:nvPr>
        </p:nvSpPr>
        <p:spPr>
          <a:xfrm>
            <a:off x="311700" y="636725"/>
            <a:ext cx="8520600" cy="38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https://galaxyproject.github.io/training-material/topics/variant-analysis/tutorials/dip/tutorial.html</a:t>
            </a:r>
            <a:endParaRPr sz="1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</a:t>
            </a:r>
            <a:br>
              <a:rPr lang="en"/>
            </a:br>
            <a:r>
              <a:rPr lang="en"/>
              <a:t>FreeBayes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/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</a:t>
            </a:r>
            <a:br>
              <a:rPr lang="en"/>
            </a:br>
            <a:r>
              <a:rPr lang="en"/>
              <a:t>FreeBayes</a:t>
            </a:r>
            <a:endParaRPr/>
          </a:p>
        </p:txBody>
      </p:sp>
      <p:pic>
        <p:nvPicPr>
          <p:cNvPr id="446" name="Google Shape;4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949" y="2726875"/>
            <a:ext cx="4007299" cy="20896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7" name="Google Shape;4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950" y="1130300"/>
            <a:ext cx="6386275" cy="150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8" name="Google Shape;448;p57"/>
          <p:cNvSpPr txBox="1"/>
          <p:nvPr/>
        </p:nvSpPr>
        <p:spPr>
          <a:xfrm>
            <a:off x="6813300" y="3439475"/>
            <a:ext cx="12867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Produces a VCF File</a:t>
            </a:r>
            <a:endParaRPr sz="1800"/>
          </a:p>
        </p:txBody>
      </p:sp>
      <p:sp>
        <p:nvSpPr>
          <p:cNvPr id="449" name="Google Shape;449;p57"/>
          <p:cNvSpPr/>
          <p:nvPr/>
        </p:nvSpPr>
        <p:spPr>
          <a:xfrm>
            <a:off x="6459300" y="3684375"/>
            <a:ext cx="277800" cy="19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7"/>
          <p:cNvSpPr txBox="1"/>
          <p:nvPr/>
        </p:nvSpPr>
        <p:spPr>
          <a:xfrm>
            <a:off x="6737100" y="4313075"/>
            <a:ext cx="21612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Takes a long time!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VCF file</a:t>
            </a:r>
            <a:endParaRPr/>
          </a:p>
        </p:txBody>
      </p:sp>
      <p:sp>
        <p:nvSpPr>
          <p:cNvPr id="456" name="Google Shape;456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https://www.dropbox.com/s/412m4z57ezr9oqd/freebayes_result.vcf?dl=1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Set: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Filetype: VCF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Genome: hg19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>
            <a:spLocks noGrp="1"/>
          </p:cNvSpPr>
          <p:nvPr>
            <p:ph type="title"/>
          </p:nvPr>
        </p:nvSpPr>
        <p:spPr>
          <a:xfrm>
            <a:off x="311700" y="191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VCF Generated File</a:t>
            </a:r>
            <a:endParaRPr/>
          </a:p>
        </p:txBody>
      </p:sp>
      <p:pic>
        <p:nvPicPr>
          <p:cNvPr id="462" name="Google Shape;4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275" y="1017725"/>
            <a:ext cx="5094633" cy="3820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3" name="Google Shape;463;p59"/>
          <p:cNvSpPr/>
          <p:nvPr/>
        </p:nvSpPr>
        <p:spPr>
          <a:xfrm>
            <a:off x="1841375" y="3423525"/>
            <a:ext cx="5038500" cy="14151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Post-process VCF File</a:t>
            </a:r>
            <a:endParaRPr/>
          </a:p>
        </p:txBody>
      </p:sp>
      <p:sp>
        <p:nvSpPr>
          <p:cNvPr id="469" name="Google Shape;46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proceed we need to post-process this dataset by breaking compound variants into multiple independent variants.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VcfAllelicPrimitives tool with:</a:t>
            </a:r>
            <a:endParaRPr b="1" u="sng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Select VCF dataset: </a:t>
            </a:r>
            <a:r>
              <a:rPr lang="en" sz="1400" i="1">
                <a:latin typeface="Roboto"/>
                <a:ea typeface="Roboto"/>
                <a:cs typeface="Roboto"/>
                <a:sym typeface="Roboto"/>
              </a:rPr>
              <a:t>the VCF </a:t>
            </a:r>
            <a:br>
              <a:rPr lang="en" sz="1400" i="1">
                <a:latin typeface="Roboto"/>
                <a:ea typeface="Roboto"/>
                <a:cs typeface="Roboto"/>
                <a:sym typeface="Roboto"/>
              </a:rPr>
            </a:br>
            <a:r>
              <a:rPr lang="en" sz="1400" i="1">
                <a:latin typeface="Roboto"/>
                <a:ea typeface="Roboto"/>
                <a:cs typeface="Roboto"/>
                <a:sym typeface="Roboto"/>
              </a:rPr>
              <a:t>output of FreeBayes tool</a:t>
            </a:r>
            <a:endParaRPr sz="1400" i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Maintain site and allele-level </a:t>
            </a:r>
            <a:br>
              <a:rPr lang="en" sz="1400" b="1">
                <a:latin typeface="Roboto"/>
                <a:ea typeface="Roboto"/>
                <a:cs typeface="Roboto"/>
                <a:sym typeface="Roboto"/>
              </a:rPr>
            </a:b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annotations when decomposing: </a:t>
            </a:r>
            <a:r>
              <a:rPr lang="en" sz="1400" i="1">
                <a:latin typeface="Roboto"/>
                <a:ea typeface="Roboto"/>
                <a:cs typeface="Roboto"/>
                <a:sym typeface="Roboto"/>
              </a:rPr>
              <a:t>Yes</a:t>
            </a:r>
            <a:endParaRPr sz="1400" i="1"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Maintain genotype-level annotations </a:t>
            </a:r>
            <a:br>
              <a:rPr lang="en" sz="1400" b="1">
                <a:latin typeface="Roboto"/>
                <a:ea typeface="Roboto"/>
                <a:cs typeface="Roboto"/>
                <a:sym typeface="Roboto"/>
              </a:rPr>
            </a:b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when decomposing: </a:t>
            </a:r>
            <a:r>
              <a:rPr lang="en" sz="1400" i="1">
                <a:latin typeface="Roboto"/>
                <a:ea typeface="Roboto"/>
                <a:cs typeface="Roboto"/>
                <a:sym typeface="Roboto"/>
              </a:rPr>
              <a:t>Yes</a:t>
            </a:r>
            <a:endParaRPr sz="1400" i="1"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70" name="Google Shape;4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125" y="1963875"/>
            <a:ext cx="4939924" cy="2874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</a:rPr>
              <a:t>A typical NGS pipeline (2/3)</a:t>
            </a:r>
            <a:r>
              <a:rPr lang="en"/>
              <a:t/>
            </a:r>
            <a:br>
              <a:rPr lang="en"/>
            </a:br>
            <a:r>
              <a:rPr lang="en"/>
              <a:t>	Variant Annotation</a:t>
            </a:r>
            <a:endParaRPr/>
          </a:p>
        </p:txBody>
      </p:sp>
      <p:sp>
        <p:nvSpPr>
          <p:cNvPr id="476" name="Google Shape;476;p61"/>
          <p:cNvSpPr/>
          <p:nvPr/>
        </p:nvSpPr>
        <p:spPr>
          <a:xfrm>
            <a:off x="3723475" y="2484152"/>
            <a:ext cx="1824600" cy="121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Annotation</a:t>
            </a:r>
            <a:br>
              <a:rPr lang="en" sz="2200" b="1"/>
            </a:br>
            <a:r>
              <a:rPr lang="en" sz="1200" i="1"/>
              <a:t>External DataBases</a:t>
            </a: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(i.e effect, function, clinical significance, frequencies, …)</a:t>
            </a:r>
            <a:endParaRPr sz="1200" i="1"/>
          </a:p>
        </p:txBody>
      </p:sp>
      <p:sp>
        <p:nvSpPr>
          <p:cNvPr id="477" name="Google Shape;477;p61"/>
          <p:cNvSpPr/>
          <p:nvPr/>
        </p:nvSpPr>
        <p:spPr>
          <a:xfrm>
            <a:off x="3181875" y="2787425"/>
            <a:ext cx="307800" cy="5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1"/>
          <p:cNvSpPr/>
          <p:nvPr/>
        </p:nvSpPr>
        <p:spPr>
          <a:xfrm>
            <a:off x="6314275" y="2647950"/>
            <a:ext cx="1178700" cy="7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Annotated VCF File</a:t>
            </a:r>
            <a:endParaRPr i="1"/>
          </a:p>
        </p:txBody>
      </p:sp>
      <p:sp>
        <p:nvSpPr>
          <p:cNvPr id="479" name="Google Shape;479;p61"/>
          <p:cNvSpPr/>
          <p:nvPr/>
        </p:nvSpPr>
        <p:spPr>
          <a:xfrm>
            <a:off x="5772675" y="2787425"/>
            <a:ext cx="307800" cy="5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61"/>
          <p:cNvSpPr/>
          <p:nvPr/>
        </p:nvSpPr>
        <p:spPr>
          <a:xfrm>
            <a:off x="1385675" y="2654138"/>
            <a:ext cx="1562400" cy="7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List of Variants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i="1">
                <a:solidFill>
                  <a:schemeClr val="dk1"/>
                </a:solidFill>
              </a:rPr>
              <a:t>(VCF File)</a:t>
            </a:r>
            <a:endParaRPr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875" y="1152474"/>
            <a:ext cx="6136426" cy="30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Studies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45600" cy="3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RNA-Sequence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Generation </a:t>
            </a:r>
            <a:br>
              <a:rPr lang="en"/>
            </a:br>
            <a:r>
              <a:rPr lang="en"/>
              <a:t>Sequencing (NGS)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Genomics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 Expression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Genome Assembly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Proteomics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Epigenomics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Transcriptomics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 Chemistry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 Annotation (configure databases)</a:t>
            </a:r>
            <a:endParaRPr/>
          </a:p>
        </p:txBody>
      </p:sp>
      <p:sp>
        <p:nvSpPr>
          <p:cNvPr id="486" name="Google Shape;486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snpEff tool.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Run SnpEff databases</a:t>
            </a:r>
            <a:r>
              <a:rPr lang="en" sz="1400"/>
              <a:t/>
            </a:r>
            <a:br>
              <a:rPr lang="en" sz="1400"/>
            </a:br>
            <a:r>
              <a:rPr lang="en" sz="1400" i="1"/>
              <a:t>Free text search on the list </a:t>
            </a:r>
            <a:br>
              <a:rPr lang="en" sz="1400" i="1"/>
            </a:br>
            <a:r>
              <a:rPr lang="en" sz="1400" i="1"/>
              <a:t>of available annotations </a:t>
            </a:r>
            <a:br>
              <a:rPr lang="en" sz="1400" i="1"/>
            </a:br>
            <a:r>
              <a:rPr lang="en" sz="1400" i="1"/>
              <a:t>(big volume).</a:t>
            </a:r>
            <a:endParaRPr sz="1400" i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/>
              <a:t>Run SnpEff Download</a:t>
            </a:r>
            <a:r>
              <a:rPr lang="en" sz="1400"/>
              <a:t/>
            </a:r>
            <a:br>
              <a:rPr lang="en" sz="1400"/>
            </a:br>
            <a:r>
              <a:rPr lang="en" sz="1400" i="1"/>
              <a:t>Copy &amp; paste the name of </a:t>
            </a:r>
            <a:br>
              <a:rPr lang="en" sz="1400" i="1"/>
            </a:br>
            <a:r>
              <a:rPr lang="en" sz="1400" i="1"/>
              <a:t>the database of your interest, </a:t>
            </a:r>
            <a:br>
              <a:rPr lang="en" sz="1400" i="1"/>
            </a:br>
            <a:r>
              <a:rPr lang="en" sz="1400" i="1"/>
              <a:t>from the results to the “SnpEff </a:t>
            </a:r>
            <a:br>
              <a:rPr lang="en" sz="1400" i="1"/>
            </a:br>
            <a:r>
              <a:rPr lang="en" sz="1400" i="1"/>
              <a:t>Download” tool, to download </a:t>
            </a:r>
            <a:br>
              <a:rPr lang="en" sz="1400" i="1"/>
            </a:br>
            <a:r>
              <a:rPr lang="en" sz="1400" i="1"/>
              <a:t>the database</a:t>
            </a:r>
            <a:endParaRPr sz="1400" i="1"/>
          </a:p>
        </p:txBody>
      </p:sp>
      <p:pic>
        <p:nvPicPr>
          <p:cNvPr id="487" name="Google Shape;4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100" y="1152475"/>
            <a:ext cx="2478550" cy="1622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8" name="Google Shape;4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150" y="1145175"/>
            <a:ext cx="2813275" cy="525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9" name="Google Shape;48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812" y="2857990"/>
            <a:ext cx="3289175" cy="193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490" name="Google Shape;490;p62"/>
          <p:cNvGrpSpPr/>
          <p:nvPr/>
        </p:nvGrpSpPr>
        <p:grpSpPr>
          <a:xfrm>
            <a:off x="3160025" y="937221"/>
            <a:ext cx="298202" cy="374502"/>
            <a:chOff x="7427225" y="1886673"/>
            <a:chExt cx="298202" cy="374502"/>
          </a:xfrm>
        </p:grpSpPr>
        <p:sp>
          <p:nvSpPr>
            <p:cNvPr id="491" name="Google Shape;491;p62"/>
            <p:cNvSpPr/>
            <p:nvPr/>
          </p:nvSpPr>
          <p:spPr>
            <a:xfrm>
              <a:off x="7427225" y="1952475"/>
              <a:ext cx="298200" cy="308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492" name="Google Shape;492;p62"/>
            <p:cNvSpPr txBox="1"/>
            <p:nvPr/>
          </p:nvSpPr>
          <p:spPr>
            <a:xfrm>
              <a:off x="7427227" y="1886673"/>
              <a:ext cx="298200" cy="37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1</a:t>
              </a:r>
              <a:endParaRPr sz="1800" b="1">
                <a:solidFill>
                  <a:srgbClr val="FF0000"/>
                </a:solidFill>
              </a:endParaRPr>
            </a:p>
          </p:txBody>
        </p:sp>
      </p:grpSp>
      <p:sp>
        <p:nvSpPr>
          <p:cNvPr id="493" name="Google Shape;493;p62"/>
          <p:cNvSpPr/>
          <p:nvPr/>
        </p:nvSpPr>
        <p:spPr>
          <a:xfrm>
            <a:off x="3155450" y="2747375"/>
            <a:ext cx="298200" cy="30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</p:txBody>
      </p:sp>
      <p:sp>
        <p:nvSpPr>
          <p:cNvPr id="494" name="Google Shape;494;p62"/>
          <p:cNvSpPr txBox="1"/>
          <p:nvPr/>
        </p:nvSpPr>
        <p:spPr>
          <a:xfrm>
            <a:off x="3155452" y="2681573"/>
            <a:ext cx="298200" cy="37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2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495" name="Google Shape;495;p62"/>
          <p:cNvSpPr/>
          <p:nvPr/>
        </p:nvSpPr>
        <p:spPr>
          <a:xfrm>
            <a:off x="5847215" y="1005062"/>
            <a:ext cx="298200" cy="30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</p:txBody>
      </p:sp>
      <p:sp>
        <p:nvSpPr>
          <p:cNvPr id="496" name="Google Shape;496;p62"/>
          <p:cNvSpPr txBox="1"/>
          <p:nvPr/>
        </p:nvSpPr>
        <p:spPr>
          <a:xfrm>
            <a:off x="5847217" y="939260"/>
            <a:ext cx="298200" cy="37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3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497" name="Google Shape;497;p62"/>
          <p:cNvSpPr txBox="1"/>
          <p:nvPr/>
        </p:nvSpPr>
        <p:spPr>
          <a:xfrm>
            <a:off x="7464000" y="4220100"/>
            <a:ext cx="136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</a:rPr>
              <a:t>Continues on the Next Slide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 Annotation</a:t>
            </a:r>
            <a:endParaRPr/>
          </a:p>
        </p:txBody>
      </p:sp>
      <p:sp>
        <p:nvSpPr>
          <p:cNvPr id="503" name="Google Shape;503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snpEff (~10mins):</a:t>
            </a:r>
            <a:endParaRPr/>
          </a:p>
        </p:txBody>
      </p:sp>
      <p:pic>
        <p:nvPicPr>
          <p:cNvPr id="504" name="Google Shape;5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672" y="1733825"/>
            <a:ext cx="6652326" cy="2885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>
            <a:spLocks noGrp="1"/>
          </p:cNvSpPr>
          <p:nvPr>
            <p:ph type="title"/>
          </p:nvPr>
        </p:nvSpPr>
        <p:spPr>
          <a:xfrm>
            <a:off x="230050" y="73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SnpEff Annotation Results</a:t>
            </a:r>
            <a:endParaRPr/>
          </a:p>
        </p:txBody>
      </p:sp>
      <p:pic>
        <p:nvPicPr>
          <p:cNvPr id="510" name="Google Shape;5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700" y="778325"/>
            <a:ext cx="5583951" cy="4004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SnpEff results</a:t>
            </a:r>
            <a:endParaRPr/>
          </a:p>
        </p:txBody>
      </p:sp>
      <p:sp>
        <p:nvSpPr>
          <p:cNvPr id="516" name="Google Shape;51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Report: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https://www.dropbox.com/s/oowvo7n4gob470w/SnpEff_html.html?dl=1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Type: Automatically select → Change Attributes → Convert to HTML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VCF File: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https://www.dropbox.com/s/yi4zb0r2mx639hl/SnpEff_vcf.vcf?dl=1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</a:rPr>
              <a:t>A typical NGS pipeline (3/3)</a:t>
            </a:r>
            <a:r>
              <a:rPr lang="en"/>
              <a:t/>
            </a:r>
            <a:br>
              <a:rPr lang="en"/>
            </a:br>
            <a:r>
              <a:rPr lang="en"/>
              <a:t>	Variant Filtering</a:t>
            </a:r>
            <a:endParaRPr/>
          </a:p>
        </p:txBody>
      </p:sp>
      <p:sp>
        <p:nvSpPr>
          <p:cNvPr id="522" name="Google Shape;522;p66"/>
          <p:cNvSpPr/>
          <p:nvPr/>
        </p:nvSpPr>
        <p:spPr>
          <a:xfrm>
            <a:off x="3353880" y="2541169"/>
            <a:ext cx="1824600" cy="85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Filtering</a:t>
            </a:r>
            <a:br>
              <a:rPr lang="en" sz="2200" b="1"/>
            </a:br>
            <a:r>
              <a:rPr lang="en" sz="1200" i="1"/>
              <a:t>Region, Function</a:t>
            </a:r>
            <a:endParaRPr sz="1200" i="1"/>
          </a:p>
        </p:txBody>
      </p:sp>
      <p:sp>
        <p:nvSpPr>
          <p:cNvPr id="523" name="Google Shape;523;p66"/>
          <p:cNvSpPr/>
          <p:nvPr/>
        </p:nvSpPr>
        <p:spPr>
          <a:xfrm>
            <a:off x="2812280" y="2711225"/>
            <a:ext cx="307800" cy="5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66"/>
          <p:cNvSpPr/>
          <p:nvPr/>
        </p:nvSpPr>
        <p:spPr>
          <a:xfrm>
            <a:off x="1374270" y="2587641"/>
            <a:ext cx="1178700" cy="7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Annotated VCF File</a:t>
            </a:r>
            <a:endParaRPr i="1"/>
          </a:p>
        </p:txBody>
      </p:sp>
      <p:sp>
        <p:nvSpPr>
          <p:cNvPr id="525" name="Google Shape;525;p66"/>
          <p:cNvSpPr/>
          <p:nvPr/>
        </p:nvSpPr>
        <p:spPr>
          <a:xfrm>
            <a:off x="5403080" y="2711225"/>
            <a:ext cx="307800" cy="5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6"/>
          <p:cNvSpPr/>
          <p:nvPr/>
        </p:nvSpPr>
        <p:spPr>
          <a:xfrm>
            <a:off x="5935475" y="2587625"/>
            <a:ext cx="1824600" cy="7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List of Interesting Variants</a:t>
            </a:r>
            <a:r>
              <a:rPr lang="en"/>
              <a:t/>
            </a:r>
            <a:br>
              <a:rPr lang="en"/>
            </a:br>
            <a:r>
              <a:rPr lang="en" i="1"/>
              <a:t>(Small Text File)</a:t>
            </a:r>
            <a:endParaRPr i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 Filtering </a:t>
            </a:r>
            <a:endParaRPr/>
          </a:p>
        </p:txBody>
      </p:sp>
      <p:sp>
        <p:nvSpPr>
          <p:cNvPr id="532" name="Google Shape;532;p67"/>
          <p:cNvSpPr txBox="1">
            <a:spLocks noGrp="1"/>
          </p:cNvSpPr>
          <p:nvPr>
            <p:ph type="body" idx="1"/>
          </p:nvPr>
        </p:nvSpPr>
        <p:spPr>
          <a:xfrm>
            <a:off x="354663" y="947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sample information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https://zenodo.org/record/60520/files/GIAB-Ashkenazim-Trio.txt?download=1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533" name="Google Shape;53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73" y="1980450"/>
            <a:ext cx="8301724" cy="172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4" name="Google Shape;534;p67"/>
          <p:cNvSpPr txBox="1"/>
          <p:nvPr/>
        </p:nvSpPr>
        <p:spPr>
          <a:xfrm>
            <a:off x="362850" y="3900700"/>
            <a:ext cx="4780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Type: </a:t>
            </a:r>
            <a:r>
              <a:rPr lang="en" sz="1800" b="1"/>
              <a:t>tabular</a:t>
            </a:r>
            <a:endParaRPr sz="18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>
            <a:spLocks noGrp="1"/>
          </p:cNvSpPr>
          <p:nvPr>
            <p:ph type="title"/>
          </p:nvPr>
        </p:nvSpPr>
        <p:spPr>
          <a:xfrm>
            <a:off x="297200" y="8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GEMINI: load and db_info</a:t>
            </a:r>
            <a:endParaRPr/>
          </a:p>
        </p:txBody>
      </p:sp>
      <p:pic>
        <p:nvPicPr>
          <p:cNvPr id="540" name="Google Shape;5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404" y="747400"/>
            <a:ext cx="4990551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896" y="2876538"/>
            <a:ext cx="411480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8"/>
          <p:cNvSpPr txBox="1"/>
          <p:nvPr/>
        </p:nvSpPr>
        <p:spPr>
          <a:xfrm>
            <a:off x="46000" y="2256975"/>
            <a:ext cx="2127300" cy="13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2. Inspects the SqlLite contents and outputs the 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full list fields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543" name="Google Shape;543;p68"/>
          <p:cNvPicPr preferRelativeResize="0"/>
          <p:nvPr/>
        </p:nvPicPr>
        <p:blipFill rotWithShape="1">
          <a:blip r:embed="rId5">
            <a:alphaModFix/>
          </a:blip>
          <a:srcRect b="54389"/>
          <a:stretch/>
        </p:blipFill>
        <p:spPr>
          <a:xfrm>
            <a:off x="6495575" y="2939150"/>
            <a:ext cx="2363725" cy="168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68"/>
          <p:cNvGrpSpPr/>
          <p:nvPr/>
        </p:nvGrpSpPr>
        <p:grpSpPr>
          <a:xfrm>
            <a:off x="3637010" y="747411"/>
            <a:ext cx="298202" cy="374502"/>
            <a:chOff x="7427225" y="1886673"/>
            <a:chExt cx="298202" cy="374502"/>
          </a:xfrm>
        </p:grpSpPr>
        <p:sp>
          <p:nvSpPr>
            <p:cNvPr id="545" name="Google Shape;545;p68"/>
            <p:cNvSpPr/>
            <p:nvPr/>
          </p:nvSpPr>
          <p:spPr>
            <a:xfrm>
              <a:off x="7427225" y="1952475"/>
              <a:ext cx="298200" cy="308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546" name="Google Shape;546;p68"/>
            <p:cNvSpPr txBox="1"/>
            <p:nvPr/>
          </p:nvSpPr>
          <p:spPr>
            <a:xfrm>
              <a:off x="7427227" y="1886673"/>
              <a:ext cx="298200" cy="37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1</a:t>
              </a:r>
              <a:endParaRPr sz="1800" b="1">
                <a:solidFill>
                  <a:srgbClr val="FF0000"/>
                </a:solidFill>
              </a:endParaRPr>
            </a:p>
          </p:txBody>
        </p:sp>
      </p:grpSp>
      <p:sp>
        <p:nvSpPr>
          <p:cNvPr id="547" name="Google Shape;547;p68"/>
          <p:cNvSpPr/>
          <p:nvPr/>
        </p:nvSpPr>
        <p:spPr>
          <a:xfrm>
            <a:off x="1738760" y="2885795"/>
            <a:ext cx="298200" cy="30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</p:txBody>
      </p:sp>
      <p:sp>
        <p:nvSpPr>
          <p:cNvPr id="548" name="Google Shape;548;p68"/>
          <p:cNvSpPr txBox="1"/>
          <p:nvPr/>
        </p:nvSpPr>
        <p:spPr>
          <a:xfrm>
            <a:off x="1738762" y="2819993"/>
            <a:ext cx="298200" cy="37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2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549" name="Google Shape;549;p68"/>
          <p:cNvSpPr/>
          <p:nvPr/>
        </p:nvSpPr>
        <p:spPr>
          <a:xfrm>
            <a:off x="6223865" y="2889209"/>
            <a:ext cx="298200" cy="30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</p:txBody>
      </p:sp>
      <p:sp>
        <p:nvSpPr>
          <p:cNvPr id="550" name="Google Shape;550;p68"/>
          <p:cNvSpPr txBox="1"/>
          <p:nvPr/>
        </p:nvSpPr>
        <p:spPr>
          <a:xfrm>
            <a:off x="6223867" y="2823407"/>
            <a:ext cx="298200" cy="37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3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551" name="Google Shape;551;p68"/>
          <p:cNvSpPr/>
          <p:nvPr/>
        </p:nvSpPr>
        <p:spPr>
          <a:xfrm>
            <a:off x="6185547" y="3684375"/>
            <a:ext cx="277800" cy="19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68"/>
          <p:cNvSpPr txBox="1"/>
          <p:nvPr/>
        </p:nvSpPr>
        <p:spPr>
          <a:xfrm>
            <a:off x="-76200" y="609600"/>
            <a:ext cx="4572000" cy="22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Creates an sqlite database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/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Annotates the VCF file and Inserts </a:t>
            </a:r>
            <a:endParaRPr sz="15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it into an SqlLite</a:t>
            </a:r>
            <a:endParaRPr sz="15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Sample information file in PED+ vcf: Trio information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Choose a gemini annotation database: The most recent</a:t>
            </a:r>
            <a:endParaRPr sz="1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Unfortunately… GEMINI is problematic </a:t>
            </a:r>
            <a:r>
              <a:rPr lang="en" sz="1400"/>
              <a:t>(for the time being)</a:t>
            </a:r>
            <a:endParaRPr sz="1400"/>
          </a:p>
        </p:txBody>
      </p:sp>
      <p:pic>
        <p:nvPicPr>
          <p:cNvPr id="558" name="Google Shape;5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75" y="1061275"/>
            <a:ext cx="3684826" cy="25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9"/>
          <p:cNvSpPr txBox="1"/>
          <p:nvPr/>
        </p:nvSpPr>
        <p:spPr>
          <a:xfrm>
            <a:off x="4898575" y="970650"/>
            <a:ext cx="343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https://biostar.usegalaxy.org/p/29608/</a:t>
            </a:r>
            <a:endParaRPr/>
          </a:p>
        </p:txBody>
      </p:sp>
      <p:pic>
        <p:nvPicPr>
          <p:cNvPr id="560" name="Google Shape;56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125" y="1912562"/>
            <a:ext cx="4995649" cy="8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9"/>
          <p:cNvSpPr txBox="1">
            <a:spLocks noGrp="1"/>
          </p:cNvSpPr>
          <p:nvPr>
            <p:ph type="title"/>
          </p:nvPr>
        </p:nvSpPr>
        <p:spPr>
          <a:xfrm>
            <a:off x="201025" y="389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So.. let’s go to our cluster: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http://139.91.75.205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(This Galaxy installation is temporary. We give directions on how to install your own and the end of this presentation)</a:t>
            </a:r>
            <a:endParaRPr sz="1100"/>
          </a:p>
        </p:txBody>
      </p:sp>
      <p:sp>
        <p:nvSpPr>
          <p:cNvPr id="562" name="Google Shape;562;p69"/>
          <p:cNvSpPr txBox="1"/>
          <p:nvPr/>
        </p:nvSpPr>
        <p:spPr>
          <a:xfrm>
            <a:off x="308425" y="4526650"/>
            <a:ext cx="495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Trio + SnpEff VCF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GEMINI: Query - Simple Case</a:t>
            </a:r>
            <a:endParaRPr/>
          </a:p>
        </p:txBody>
      </p:sp>
      <p:sp>
        <p:nvSpPr>
          <p:cNvPr id="568" name="Google Shape;568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“novel” variants that are not annotated in dbSNP database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Filtering is applied through SQL Quering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69" name="Google Shape;5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650" y="2177138"/>
            <a:ext cx="5114925" cy="2295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70" name="Google Shape;57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6695" y="3688800"/>
            <a:ext cx="664350" cy="707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1" name="Google Shape;571;p70"/>
          <p:cNvSpPr txBox="1">
            <a:spLocks noGrp="1"/>
          </p:cNvSpPr>
          <p:nvPr>
            <p:ph type="body" idx="1"/>
          </p:nvPr>
        </p:nvSpPr>
        <p:spPr>
          <a:xfrm>
            <a:off x="311700" y="2372625"/>
            <a:ext cx="1987800" cy="20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Selecting the SqlLite File</a:t>
            </a:r>
            <a:br>
              <a:rPr lang="en" sz="1700"/>
            </a:br>
            <a:r>
              <a:rPr lang="en" sz="1700"/>
              <a:t/>
            </a:r>
            <a:br>
              <a:rPr lang="en" sz="1700"/>
            </a:b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Defining the SQL Query</a:t>
            </a:r>
            <a:endParaRPr sz="1700"/>
          </a:p>
        </p:txBody>
      </p:sp>
      <p:sp>
        <p:nvSpPr>
          <p:cNvPr id="572" name="Google Shape;572;p70"/>
          <p:cNvSpPr/>
          <p:nvPr/>
        </p:nvSpPr>
        <p:spPr>
          <a:xfrm rot="10800000" flipH="1">
            <a:off x="7647975" y="2937050"/>
            <a:ext cx="910800" cy="5727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70"/>
          <p:cNvSpPr txBox="1">
            <a:spLocks noGrp="1"/>
          </p:cNvSpPr>
          <p:nvPr>
            <p:ph type="body" idx="1"/>
          </p:nvPr>
        </p:nvSpPr>
        <p:spPr>
          <a:xfrm>
            <a:off x="7539900" y="1936175"/>
            <a:ext cx="15363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This example outputs a single value</a:t>
            </a:r>
            <a:endParaRPr sz="1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GEMINI: Query - More Advanced Case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Variant Filtering: Find variants within the POLRMT gene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579" name="Google Shape;5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50" y="1607000"/>
            <a:ext cx="7686675" cy="16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80" name="Google Shape;58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875" y="3288275"/>
            <a:ext cx="3184675" cy="16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1"/>
          <p:cNvSpPr txBox="1">
            <a:spLocks noGrp="1"/>
          </p:cNvSpPr>
          <p:nvPr>
            <p:ph type="body" idx="1"/>
          </p:nvPr>
        </p:nvSpPr>
        <p:spPr>
          <a:xfrm>
            <a:off x="728650" y="3361375"/>
            <a:ext cx="43218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Selecting the same SqlLite File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Defining a more complex SQL Query</a:t>
            </a:r>
            <a:endParaRPr sz="1700"/>
          </a:p>
        </p:txBody>
      </p:sp>
      <p:sp>
        <p:nvSpPr>
          <p:cNvPr id="582" name="Google Shape;582;p71"/>
          <p:cNvSpPr/>
          <p:nvPr/>
        </p:nvSpPr>
        <p:spPr>
          <a:xfrm rot="5400000">
            <a:off x="4320400" y="4029250"/>
            <a:ext cx="527400" cy="9717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71"/>
          <p:cNvSpPr txBox="1">
            <a:spLocks noGrp="1"/>
          </p:cNvSpPr>
          <p:nvPr>
            <p:ph type="body" idx="1"/>
          </p:nvPr>
        </p:nvSpPr>
        <p:spPr>
          <a:xfrm>
            <a:off x="1594775" y="4186475"/>
            <a:ext cx="2529900" cy="7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Outputs a three column table with results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86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Real Life Dataset ...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975" y="354325"/>
            <a:ext cx="4358399" cy="4473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Querying genotypes (1/3)</a:t>
            </a:r>
            <a:endParaRPr/>
          </a:p>
        </p:txBody>
      </p:sp>
      <p:sp>
        <p:nvSpPr>
          <p:cNvPr id="589" name="Google Shape;589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how many sites does child have a non-reference allele?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query to be issued to the database: 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SELECT * from variants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Restrictions to apply to genotype values: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gt_types.HG002_NA24385_son &lt;&gt; HOM_REF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Querying genotypes (2/3)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how many sites both father and son have non reference alleles?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query to be issued to the database: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SELECT * from variants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Restrictions to apply to genotype values: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(gt_types.HG002_NA24385_son &lt;&gt; HOM_REF AND gt_types.HG003_NA24149_father &lt;&gt; HOM_REF)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Querying genotypes (3/3)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genotypes for father and son where they have non-reference alleles.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query to be issued to the database: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SELECT gts.HG002_NA24385_son, gts.HG003_NA24149_father from variants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Restrictions to apply to genotype values: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(gt_types.HG002_NA24385_son &lt;&gt; HOM_REF AND gt_types.HG003_NA24149_father &lt;&gt; HOM_REF)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(more complex) Variant Calling pipeline with mpileup and GATK</a:t>
            </a:r>
            <a:endParaRPr/>
          </a:p>
        </p:txBody>
      </p:sp>
      <p:sp>
        <p:nvSpPr>
          <p:cNvPr id="607" name="Google Shape;607;p75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https://docs.google.com/document/pub?id=1CuKkKylVDb03tnN7RSWl5EUzleetn0ctjmvaidPKLxM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Workflows</a:t>
            </a:r>
            <a:endParaRPr/>
          </a:p>
        </p:txBody>
      </p:sp>
      <p:sp>
        <p:nvSpPr>
          <p:cNvPr id="613" name="Google Shape;613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new history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a simple analysis: FastQC + MultiQC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Workflow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Re-run!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workflow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of published workflows: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https://usegalaxy.org/workflows/list_published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Trimmomatic + MultiQC</a:t>
            </a:r>
            <a:endParaRPr/>
          </a:p>
        </p:txBody>
      </p:sp>
      <p:pic>
        <p:nvPicPr>
          <p:cNvPr id="619" name="Google Shape;61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75" y="1355472"/>
            <a:ext cx="5584925" cy="37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8"/>
          <p:cNvSpPr txBox="1">
            <a:spLocks noGrp="1"/>
          </p:cNvSpPr>
          <p:nvPr>
            <p:ph type="title"/>
          </p:nvPr>
        </p:nvSpPr>
        <p:spPr>
          <a:xfrm>
            <a:off x="311700" y="15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workflow that uses FastQC</a:t>
            </a:r>
            <a:endParaRPr/>
          </a:p>
        </p:txBody>
      </p:sp>
      <p:pic>
        <p:nvPicPr>
          <p:cNvPr id="625" name="Google Shape;6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475" y="729225"/>
            <a:ext cx="7360000" cy="4261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>
            <a:spLocks noGrp="1"/>
          </p:cNvSpPr>
          <p:nvPr>
            <p:ph type="title"/>
          </p:nvPr>
        </p:nvSpPr>
        <p:spPr>
          <a:xfrm>
            <a:off x="227475" y="165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Executing..</a:t>
            </a:r>
            <a:endParaRPr/>
          </a:p>
        </p:txBody>
      </p:sp>
      <p:pic>
        <p:nvPicPr>
          <p:cNvPr id="631" name="Google Shape;6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50" y="891800"/>
            <a:ext cx="8752625" cy="3577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(and import) data and workflows shared by others!</a:t>
            </a:r>
            <a:endParaRPr/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13975"/>
            <a:ext cx="807720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Galaxy Tool Shed</a:t>
            </a:r>
            <a:endParaRPr/>
          </a:p>
        </p:txBody>
      </p:sp>
      <p:sp>
        <p:nvSpPr>
          <p:cNvPr id="643" name="Google Shape;643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https://toolshed.g2.bx.psu.edu/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Search for tools and worfklows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Admin → Install New Tools → Search for workflows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575" y="228600"/>
            <a:ext cx="5687400" cy="47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t="68480"/>
          <a:stretch/>
        </p:blipFill>
        <p:spPr>
          <a:xfrm rot="1370697">
            <a:off x="6065075" y="704475"/>
            <a:ext cx="2857500" cy="54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Galaxy on a Server</a:t>
            </a:r>
            <a:endParaRPr/>
          </a:p>
        </p:txBody>
      </p:sp>
      <p:sp>
        <p:nvSpPr>
          <p:cNvPr id="649" name="Google Shape;649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Following instructions from: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https://galaxyproject.org/admin/get-galaxy/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on Amazon Cloud</a:t>
            </a:r>
            <a:endParaRPr/>
          </a:p>
        </p:txBody>
      </p:sp>
      <p:sp>
        <p:nvSpPr>
          <p:cNvPr id="655" name="Google Shape;655;p83"/>
          <p:cNvSpPr txBox="1">
            <a:spLocks noGrp="1"/>
          </p:cNvSpPr>
          <p:nvPr>
            <p:ph type="body" idx="1"/>
          </p:nvPr>
        </p:nvSpPr>
        <p:spPr>
          <a:xfrm>
            <a:off x="310896" y="1152144"/>
            <a:ext cx="852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Update the current instance</a:t>
            </a: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&gt;&gt; sudo apt-get update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ONLY WHEN DEPLOYED ON AMAZON: </a:t>
            </a:r>
            <a:r>
              <a:rPr lang="en">
                <a:solidFill>
                  <a:srgbClr val="4A86E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locale on Linux and UNIX systems (set of parameters that defines the user's language, region)</a:t>
            </a: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&gt;&gt; export LC_ALL="en_US.UTF-8"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Installing Python 2</a:t>
            </a: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sudo apt-get install -y python2.7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sudo ln -s /usr/bin/python2.7  /usr/bin/python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Installing Gallaxy by cloning from github</a:t>
            </a: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&gt;&gt; git clone -b release_18.05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https://github.com/galaxyproject/galaxy.git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on Amazon Cloud</a:t>
            </a:r>
            <a:endParaRPr/>
          </a:p>
        </p:txBody>
      </p:sp>
      <p:sp>
        <p:nvSpPr>
          <p:cNvPr id="661" name="Google Shape;661;p84"/>
          <p:cNvSpPr txBox="1">
            <a:spLocks noGrp="1"/>
          </p:cNvSpPr>
          <p:nvPr>
            <p:ph type="body" idx="1"/>
          </p:nvPr>
        </p:nvSpPr>
        <p:spPr>
          <a:xfrm>
            <a:off x="310896" y="1152144"/>
            <a:ext cx="852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&gt;&gt; cd galaxy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Make it accessible from other machines</a:t>
            </a: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Edit the sample file with any editor (i.e vim)</a:t>
            </a: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&gt;&gt;vim config/galaxy.yml.sample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Find the property uwsgi/http</a:t>
            </a: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Change the value http: 127.0.0.1:8080 to http: 0.0.0.0:8080</a:t>
            </a: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2" name="Google Shape;6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25" y="3533238"/>
            <a:ext cx="5105400" cy="94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on Amazon Cloud</a:t>
            </a:r>
            <a:endParaRPr/>
          </a:p>
        </p:txBody>
      </p:sp>
      <p:sp>
        <p:nvSpPr>
          <p:cNvPr id="668" name="Google Shape;668;p85"/>
          <p:cNvSpPr txBox="1">
            <a:spLocks noGrp="1"/>
          </p:cNvSpPr>
          <p:nvPr>
            <p:ph type="body" idx="1"/>
          </p:nvPr>
        </p:nvSpPr>
        <p:spPr>
          <a:xfrm>
            <a:off x="310896" y="1152144"/>
            <a:ext cx="852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Renaming the sample file such that it is readable from Galaxy</a:t>
            </a: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&gt;&gt; mv config/galaxy.yml.sample config/galaxy.yml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Starting Galaxy Instance</a:t>
            </a: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&gt;&gt; sh run.sh --daemon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Stopping Galaxy Instance</a:t>
            </a:r>
            <a:endParaRPr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&gt;&gt;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 run.sh --stop-daemon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the web UI</a:t>
            </a:r>
            <a:endParaRPr/>
          </a:p>
        </p:txBody>
      </p:sp>
      <p:sp>
        <p:nvSpPr>
          <p:cNvPr id="674" name="Google Shape;674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 the ip of your remote computer (i.e. </a:t>
            </a:r>
            <a:r>
              <a:rPr lang="en" sz="2400" b="1" u="sng">
                <a:solidFill>
                  <a:schemeClr val="accent5"/>
                </a:solidFill>
                <a:hlinkClick r:id="rId3"/>
              </a:rPr>
              <a:t>18.195.120.89</a:t>
            </a:r>
            <a:r>
              <a:rPr lang="en" sz="2400"/>
              <a:t>)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Go to: </a:t>
            </a:r>
            <a:r>
              <a:rPr lang="en" sz="2400" b="1" u="sng">
                <a:solidFill>
                  <a:schemeClr val="accent5"/>
                </a:solidFill>
                <a:hlinkClick r:id="rId3"/>
              </a:rPr>
              <a:t>http://18.195.120.89:8080/</a:t>
            </a:r>
            <a:endParaRPr sz="2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Or if this is a local installation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Go to: </a:t>
            </a:r>
            <a:r>
              <a:rPr lang="en" sz="2400" b="1" u="sng">
                <a:solidFill>
                  <a:schemeClr val="accent5"/>
                </a:solidFill>
                <a:hlinkClick r:id="rId3"/>
              </a:rPr>
              <a:t>http://localhost:8080/</a:t>
            </a:r>
            <a:endParaRPr sz="24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i="1" u="sng">
                <a:solidFill>
                  <a:srgbClr val="FF0000"/>
                </a:solidFill>
              </a:rPr>
              <a:t>Note:</a:t>
            </a:r>
            <a:r>
              <a:rPr lang="en" sz="2400" i="1">
                <a:solidFill>
                  <a:srgbClr val="FF0000"/>
                </a:solidFill>
              </a:rPr>
              <a:t> If you are using ad-blocker, you may have to disable it</a:t>
            </a:r>
            <a:endParaRPr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be able to see something like this</a:t>
            </a:r>
            <a:endParaRPr/>
          </a:p>
        </p:txBody>
      </p:sp>
      <p:pic>
        <p:nvPicPr>
          <p:cNvPr id="680" name="Google Shape;68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675" y="1072150"/>
            <a:ext cx="5870769" cy="3820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More Configuration</a:t>
            </a:r>
            <a:endParaRPr/>
          </a:p>
        </p:txBody>
      </p:sp>
      <p:sp>
        <p:nvSpPr>
          <p:cNvPr id="686" name="Google Shape;686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through UI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Admin account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Edit again: config/galaxy.yml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Change: #admin_users: null → admin_users: </a:t>
            </a:r>
            <a:r>
              <a:rPr lang="en" u="sng">
                <a:solidFill>
                  <a:schemeClr val="hlink"/>
                </a:solidFill>
                <a:hlinkClick r:id="rId3"/>
              </a:rPr>
              <a:t>kantale@ics.forth.gr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Tool repository for Galaxy (over 1000 tools) https://toolshed.g2.bx.psu.edu/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7" name="Google Shape;68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00" y="3112400"/>
            <a:ext cx="4762500" cy="91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GEMINI</a:t>
            </a:r>
            <a:endParaRPr/>
          </a:p>
        </p:txBody>
      </p:sp>
      <p:sp>
        <p:nvSpPr>
          <p:cNvPr id="693" name="Google Shape;693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accent5"/>
                </a:solidFill>
                <a:hlinkClick r:id="rId3"/>
              </a:rPr>
              <a:t>https://gemini.readthedocs.io/en/latest/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Create a directory for the Gemini tool (anywhere)</a:t>
            </a:r>
            <a:endParaRPr sz="140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&gt;&gt; mkdir gemini_tools/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Create a directory for Gemini’s data(anywhere)</a:t>
            </a:r>
            <a:endParaRPr sz="140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&gt;&gt; mkdir gemini_data/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Downloading Python script to run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&gt;&gt; wget </a:t>
            </a:r>
            <a:r>
              <a:rPr lang="en" sz="14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https://github.com/arq5x/gemini/raw/master/gemini/scripts/gemini_install.py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Running the Python script to install anything about Gemini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&gt;&gt; python gemini_install.py gemini_tools/ gemini_data/ --gemini-version 0.18.1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# Finally add gemini_tools/bin to $PATH</a:t>
            </a:r>
            <a:endParaRPr sz="1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a New Tool into Galaxy</a:t>
            </a:r>
            <a:endParaRPr/>
          </a:p>
        </p:txBody>
      </p:sp>
      <p:sp>
        <p:nvSpPr>
          <p:cNvPr id="699" name="Google Shape;699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Three ways of installing tools</a:t>
            </a:r>
            <a:endParaRPr sz="22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Tool Shed - A free service for tool developers and Galaxy admins to host and share Galaxy utilities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Manually - If a tool is not currently in the Tool Shed, it can be wrapped and added to Galaxy and later shared in the Tool Shed with the rest of the world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Automated installation through the Tool Shed - A convenient way of installing  a large number of tools is to use a set of scripts, which are available as an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Ansible playbook</a:t>
            </a:r>
            <a:endParaRPr sz="16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Galaxy is by default connected to the Main Tool Shed. However it is possible to be connected to other custom Tool Sheds</a:t>
            </a:r>
            <a:endParaRPr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fastQC from Tool Shed</a:t>
            </a:r>
            <a:endParaRPr/>
          </a:p>
        </p:txBody>
      </p:sp>
      <p:sp>
        <p:nvSpPr>
          <p:cNvPr id="705" name="Google Shape;705;p91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→ Install new tools → Galaxy Main Tool Shed → Browse valid repositories → Search for “fastqc”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06" name="Google Shape;7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00" y="1309700"/>
            <a:ext cx="6093100" cy="3662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0"/>
          <p:cNvGrpSpPr/>
          <p:nvPr/>
        </p:nvGrpSpPr>
        <p:grpSpPr>
          <a:xfrm>
            <a:off x="1368017" y="469897"/>
            <a:ext cx="6551120" cy="4280628"/>
            <a:chOff x="1383602" y="487061"/>
            <a:chExt cx="6819821" cy="4473433"/>
          </a:xfrm>
        </p:grpSpPr>
        <p:pic>
          <p:nvPicPr>
            <p:cNvPr id="110" name="Google Shape;11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4425" y="2502426"/>
              <a:ext cx="6684233" cy="2458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3602" y="487061"/>
              <a:ext cx="6819821" cy="2266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20"/>
          <p:cNvPicPr preferRelativeResize="0"/>
          <p:nvPr/>
        </p:nvPicPr>
        <p:blipFill rotWithShape="1">
          <a:blip r:embed="rId5">
            <a:alphaModFix/>
          </a:blip>
          <a:srcRect t="68480"/>
          <a:stretch/>
        </p:blipFill>
        <p:spPr>
          <a:xfrm rot="1370697">
            <a:off x="6065075" y="704475"/>
            <a:ext cx="2857500" cy="54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098" y="445023"/>
            <a:ext cx="1963200" cy="4241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12" name="Google Shape;712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are shown on the history panel</a:t>
            </a:r>
            <a:endParaRPr/>
          </a:p>
        </p:txBody>
      </p:sp>
      <p:pic>
        <p:nvPicPr>
          <p:cNvPr id="713" name="Google Shape;71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77" y="1475725"/>
            <a:ext cx="3267999" cy="2076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14" name="Google Shape;714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875" y="2506250"/>
            <a:ext cx="3267999" cy="21610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715" name="Google Shape;715;p92"/>
          <p:cNvCxnSpPr/>
          <p:nvPr/>
        </p:nvCxnSpPr>
        <p:spPr>
          <a:xfrm rot="10800000" flipH="1">
            <a:off x="3610725" y="1736300"/>
            <a:ext cx="4680600" cy="51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716" name="Google Shape;716;p92"/>
          <p:cNvCxnSpPr/>
          <p:nvPr/>
        </p:nvCxnSpPr>
        <p:spPr>
          <a:xfrm rot="10800000" flipH="1">
            <a:off x="3651875" y="3598225"/>
            <a:ext cx="4629300" cy="68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098" y="445023"/>
            <a:ext cx="1963200" cy="42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are shown on the history panel</a:t>
            </a:r>
            <a:endParaRPr/>
          </a:p>
        </p:txBody>
      </p:sp>
      <p:pic>
        <p:nvPicPr>
          <p:cNvPr id="723" name="Google Shape;72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77" y="1475725"/>
            <a:ext cx="3267999" cy="2076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724" name="Google Shape;724;p93"/>
          <p:cNvCxnSpPr/>
          <p:nvPr/>
        </p:nvCxnSpPr>
        <p:spPr>
          <a:xfrm rot="10800000" flipH="1">
            <a:off x="3610725" y="1736300"/>
            <a:ext cx="4680600" cy="51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725" name="Google Shape;725;p93"/>
          <p:cNvCxnSpPr/>
          <p:nvPr/>
        </p:nvCxnSpPr>
        <p:spPr>
          <a:xfrm rot="10800000" flipH="1">
            <a:off x="3651875" y="3598225"/>
            <a:ext cx="4629300" cy="689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726" name="Google Shape;726;p93"/>
          <p:cNvPicPr preferRelativeResize="0"/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5875" y="2506250"/>
            <a:ext cx="3267999" cy="21610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8" name="Google Shape;728;p93"/>
          <p:cNvSpPr txBox="1"/>
          <p:nvPr/>
        </p:nvSpPr>
        <p:spPr>
          <a:xfrm>
            <a:off x="421975" y="234550"/>
            <a:ext cx="4149900" cy="1810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 does it look like this?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Isn’t that supposed to be html?</a:t>
            </a:r>
            <a:br>
              <a:rPr lang="en" sz="2200"/>
            </a:b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/>
              <a:t>The output of this tool should be whitelisted!</a:t>
            </a:r>
            <a:endParaRPr sz="2200" i="1"/>
          </a:p>
        </p:txBody>
      </p:sp>
      <p:cxnSp>
        <p:nvCxnSpPr>
          <p:cNvPr id="729" name="Google Shape;729;p93"/>
          <p:cNvCxnSpPr>
            <a:stCxn id="728" idx="2"/>
          </p:cNvCxnSpPr>
          <p:nvPr/>
        </p:nvCxnSpPr>
        <p:spPr>
          <a:xfrm>
            <a:off x="2496925" y="2045050"/>
            <a:ext cx="1017000" cy="945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whitelist the output of a tool</a:t>
            </a:r>
            <a:endParaRPr/>
          </a:p>
        </p:txBody>
      </p:sp>
      <p:sp>
        <p:nvSpPr>
          <p:cNvPr id="735" name="Google Shape;735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Admin → Manage whitelist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FastQC </a:t>
            </a:r>
            <a:br>
              <a:rPr lang="en"/>
            </a:br>
            <a:r>
              <a:rPr lang="en"/>
              <a:t>checkbox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“Submit </a:t>
            </a:r>
            <a:br>
              <a:rPr lang="en"/>
            </a:br>
            <a:r>
              <a:rPr lang="en"/>
              <a:t>new whitelist”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36" name="Google Shape;73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125" y="2030828"/>
            <a:ext cx="6251374" cy="2604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5"/>
          <p:cNvSpPr txBox="1">
            <a:spLocks noGrp="1"/>
          </p:cNvSpPr>
          <p:nvPr>
            <p:ph type="title"/>
          </p:nvPr>
        </p:nvSpPr>
        <p:spPr>
          <a:xfrm>
            <a:off x="311700" y="176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a Genome Reference in Galaxy</a:t>
            </a:r>
            <a:endParaRPr/>
          </a:p>
        </p:txBody>
      </p:sp>
      <p:sp>
        <p:nvSpPr>
          <p:cNvPr id="742" name="Google Shape;742;p95"/>
          <p:cNvSpPr txBox="1">
            <a:spLocks noGrp="1"/>
          </p:cNvSpPr>
          <p:nvPr>
            <p:ph type="body" idx="1"/>
          </p:nvPr>
        </p:nvSpPr>
        <p:spPr>
          <a:xfrm>
            <a:off x="311700" y="937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instructions from: https://galaxyproject.org/learn/custom-genomes/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Step 1: Download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http://hgdownload.soe.ucsc.edu/goldenPath/hg38/bigZips/hg38.fa.gz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Step 2: Normalize fasta with NormalizeFasta (from Picard)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43" name="Google Shape;74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00" y="2647950"/>
            <a:ext cx="3226274" cy="1932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44" name="Google Shape;744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0050" y="2773475"/>
            <a:ext cx="4672299" cy="164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745" name="Google Shape;745;p95"/>
          <p:cNvGrpSpPr/>
          <p:nvPr/>
        </p:nvGrpSpPr>
        <p:grpSpPr>
          <a:xfrm>
            <a:off x="3541025" y="2613621"/>
            <a:ext cx="298202" cy="374502"/>
            <a:chOff x="7427225" y="1886673"/>
            <a:chExt cx="298202" cy="374502"/>
          </a:xfrm>
        </p:grpSpPr>
        <p:sp>
          <p:nvSpPr>
            <p:cNvPr id="746" name="Google Shape;746;p95"/>
            <p:cNvSpPr/>
            <p:nvPr/>
          </p:nvSpPr>
          <p:spPr>
            <a:xfrm>
              <a:off x="7427225" y="1952475"/>
              <a:ext cx="298200" cy="308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747" name="Google Shape;747;p95"/>
            <p:cNvSpPr txBox="1"/>
            <p:nvPr/>
          </p:nvSpPr>
          <p:spPr>
            <a:xfrm>
              <a:off x="7427227" y="1886673"/>
              <a:ext cx="298200" cy="37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0000"/>
                  </a:solidFill>
                </a:rPr>
                <a:t>1</a:t>
              </a:r>
              <a:endParaRPr sz="1800" b="1">
                <a:solidFill>
                  <a:srgbClr val="FF0000"/>
                </a:solidFill>
              </a:endParaRPr>
            </a:p>
          </p:txBody>
        </p:sp>
      </p:grpSp>
      <p:sp>
        <p:nvSpPr>
          <p:cNvPr id="748" name="Google Shape;748;p95"/>
          <p:cNvSpPr/>
          <p:nvPr/>
        </p:nvSpPr>
        <p:spPr>
          <a:xfrm>
            <a:off x="8489450" y="2671175"/>
            <a:ext cx="298200" cy="30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</p:txBody>
      </p:sp>
      <p:sp>
        <p:nvSpPr>
          <p:cNvPr id="749" name="Google Shape;749;p95"/>
          <p:cNvSpPr txBox="1"/>
          <p:nvPr/>
        </p:nvSpPr>
        <p:spPr>
          <a:xfrm>
            <a:off x="8489452" y="2605373"/>
            <a:ext cx="298200" cy="37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2</a:t>
            </a:r>
            <a:endParaRPr sz="1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6"/>
          <p:cNvSpPr txBox="1">
            <a:spLocks noGrp="1"/>
          </p:cNvSpPr>
          <p:nvPr>
            <p:ph type="title"/>
          </p:nvPr>
        </p:nvSpPr>
        <p:spPr>
          <a:xfrm>
            <a:off x="275400" y="17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a Custom Tool in a local Galaxy</a:t>
            </a:r>
            <a:endParaRPr/>
          </a:p>
        </p:txBody>
      </p:sp>
      <p:sp>
        <p:nvSpPr>
          <p:cNvPr id="755" name="Google Shape;755;p96"/>
          <p:cNvSpPr txBox="1">
            <a:spLocks noGrp="1"/>
          </p:cNvSpPr>
          <p:nvPr>
            <p:ph type="body" idx="1"/>
          </p:nvPr>
        </p:nvSpPr>
        <p:spPr>
          <a:xfrm>
            <a:off x="275400" y="745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we have this tool: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Location: tools/mytools/</a:t>
            </a:r>
            <a:endParaRPr/>
          </a:p>
        </p:txBody>
      </p:sp>
      <p:pic>
        <p:nvPicPr>
          <p:cNvPr id="756" name="Google Shape;756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6234" y="1285296"/>
            <a:ext cx="4747325" cy="3122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7"/>
          <p:cNvSpPr txBox="1">
            <a:spLocks noGrp="1"/>
          </p:cNvSpPr>
          <p:nvPr>
            <p:ph type="title"/>
          </p:nvPr>
        </p:nvSpPr>
        <p:spPr>
          <a:xfrm>
            <a:off x="311700" y="136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XML wrapper</a:t>
            </a:r>
            <a:endParaRPr/>
          </a:p>
        </p:txBody>
      </p:sp>
      <p:pic>
        <p:nvPicPr>
          <p:cNvPr id="762" name="Google Shape;7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625" y="785500"/>
            <a:ext cx="4517800" cy="3959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3" name="Google Shape;763;p97"/>
          <p:cNvSpPr txBox="1"/>
          <p:nvPr/>
        </p:nvSpPr>
        <p:spPr>
          <a:xfrm>
            <a:off x="462650" y="4073075"/>
            <a:ext cx="5034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Location: tools/mytools</a:t>
            </a:r>
            <a:endParaRPr sz="18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Yet another wrapper (for tool section)</a:t>
            </a:r>
            <a:endParaRPr/>
          </a:p>
        </p:txBody>
      </p:sp>
      <p:sp>
        <p:nvSpPr>
          <p:cNvPr id="769" name="Google Shape;769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Location: config/</a:t>
            </a:r>
            <a:endParaRPr/>
          </a:p>
        </p:txBody>
      </p:sp>
      <p:pic>
        <p:nvPicPr>
          <p:cNvPr id="770" name="Google Shape;77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574" y="1929974"/>
            <a:ext cx="4666700" cy="13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tool configuration XML in galaxy.yml</a:t>
            </a:r>
            <a:endParaRPr/>
          </a:p>
        </p:txBody>
      </p:sp>
      <p:sp>
        <p:nvSpPr>
          <p:cNvPr id="776" name="Google Shape;776;p99"/>
          <p:cNvSpPr txBox="1">
            <a:spLocks noGrp="1"/>
          </p:cNvSpPr>
          <p:nvPr>
            <p:ph type="body" idx="1"/>
          </p:nvPr>
        </p:nvSpPr>
        <p:spPr>
          <a:xfrm>
            <a:off x="311700" y="1243200"/>
            <a:ext cx="8520600" cy="14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tool_config_file = config/tool_conf.xml.main,config/my_tool_conf.xml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0"/>
          <p:cNvSpPr txBox="1">
            <a:spLocks noGrp="1"/>
          </p:cNvSpPr>
          <p:nvPr>
            <p:ph type="title"/>
          </p:nvPr>
        </p:nvSpPr>
        <p:spPr>
          <a:xfrm>
            <a:off x="311700" y="20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Galaxy with a Cluster</a:t>
            </a:r>
            <a:endParaRPr/>
          </a:p>
        </p:txBody>
      </p:sp>
      <p:sp>
        <p:nvSpPr>
          <p:cNvPr id="782" name="Google Shape;782;p10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https://docs.galaxyproject.org/en/latest/admin/cluster.html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3" name="Google Shape;78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75" y="1634888"/>
            <a:ext cx="58483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5;p13"/>
          <p:cNvSpPr txBox="1">
            <a:spLocks/>
          </p:cNvSpPr>
          <p:nvPr/>
        </p:nvSpPr>
        <p:spPr>
          <a:xfrm>
            <a:off x="291074" y="2101445"/>
            <a:ext cx="8520600" cy="74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4400" dirty="0" smtClean="0"/>
              <a:t>Thank You</a:t>
            </a:r>
            <a:endParaRPr lang="el-GR" sz="4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Galaxy?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/>
              <a:t>Accessibility</a:t>
            </a:r>
            <a:r>
              <a:rPr lang="en" sz="2200"/>
              <a:t/>
            </a:r>
            <a:br>
              <a:rPr lang="en" sz="2200"/>
            </a:br>
            <a:r>
              <a:rPr lang="en" sz="2200"/>
              <a:t>No programming experience is required by users in order to run complex tools, workflows or visualize data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/>
              <a:t>Reproducibility</a:t>
            </a:r>
            <a:r>
              <a:rPr lang="en" sz="2200"/>
              <a:t/>
            </a:r>
            <a:br>
              <a:rPr lang="en" sz="2200"/>
            </a:br>
            <a:r>
              <a:rPr lang="en" sz="2200"/>
              <a:t>A computational analysis can easily be repeated by any user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/>
              <a:t>Transparency</a:t>
            </a:r>
            <a:r>
              <a:rPr lang="en" sz="2200"/>
              <a:t/>
            </a:r>
            <a:br>
              <a:rPr lang="en" sz="2200"/>
            </a:br>
            <a:r>
              <a:rPr lang="en" sz="2200"/>
              <a:t>Work done (workflows, visualizations) can easily be shared or published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/>
              <a:t>Provenance</a:t>
            </a:r>
            <a:r>
              <a:rPr lang="en" sz="2200"/>
              <a:t>. Which tools generated this file? With what parameters? When? Who?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2078</Words>
  <Application>Microsoft Office PowerPoint</Application>
  <PresentationFormat>On-screen Show (16:9)</PresentationFormat>
  <Paragraphs>427</Paragraphs>
  <Slides>89</Slides>
  <Notes>89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Courier New</vt:lpstr>
      <vt:lpstr>Roboto</vt:lpstr>
      <vt:lpstr>Simple Light</vt:lpstr>
      <vt:lpstr>Galaxy Project</vt:lpstr>
      <vt:lpstr>The Galaxy Software Framework </vt:lpstr>
      <vt:lpstr>A Few Information</vt:lpstr>
      <vt:lpstr>Popularity in BioStars</vt:lpstr>
      <vt:lpstr>Use Case Studies</vt:lpstr>
      <vt:lpstr>Real Life Dataset ... </vt:lpstr>
      <vt:lpstr>PowerPoint Presentation</vt:lpstr>
      <vt:lpstr>PowerPoint Presentation</vt:lpstr>
      <vt:lpstr>Why Galaxy?</vt:lpstr>
      <vt:lpstr>High Performance Computing</vt:lpstr>
      <vt:lpstr>PowerPoint Presentation</vt:lpstr>
      <vt:lpstr>The Public Galaxy Service (https://usegalaxy.org/)</vt:lpstr>
      <vt:lpstr>Main Galaxy User Interface</vt:lpstr>
      <vt:lpstr>Main Galaxy User Interface</vt:lpstr>
      <vt:lpstr>Main Galaxy User Interface</vt:lpstr>
      <vt:lpstr>Main Galaxy User Interface</vt:lpstr>
      <vt:lpstr>A typical NGS pipeline (1/3)  Alignment &amp; Variant Calling</vt:lpstr>
      <vt:lpstr>PowerPoint Presentation</vt:lpstr>
      <vt:lpstr>Upload FastQ files from URLs</vt:lpstr>
      <vt:lpstr>Run FastQC</vt:lpstr>
      <vt:lpstr>Results are shown on the history panel</vt:lpstr>
      <vt:lpstr>View HTML output of a tool within Galaxy</vt:lpstr>
      <vt:lpstr>Run MultiQC</vt:lpstr>
      <vt:lpstr>MultiQC results</vt:lpstr>
      <vt:lpstr>Trim fastq reads with Trimmomatic</vt:lpstr>
      <vt:lpstr>Run FastQC on trimmed reads + MultiQC</vt:lpstr>
      <vt:lpstr>Alignment of Reads on  Reference Genome </vt:lpstr>
      <vt:lpstr>Load Alignment Results</vt:lpstr>
      <vt:lpstr>Merge SAM/BAM Files</vt:lpstr>
      <vt:lpstr>Quality Control and BAM Alignment</vt:lpstr>
      <vt:lpstr>Inspect BAM File with UCSC Genome Browser</vt:lpstr>
      <vt:lpstr>Visualization of Aligned Reads in UCSC</vt:lpstr>
      <vt:lpstr>Alternative: Display data as a density map </vt:lpstr>
      <vt:lpstr>Create New History</vt:lpstr>
      <vt:lpstr>Group Datasets</vt:lpstr>
      <vt:lpstr>Map Paired Dataset</vt:lpstr>
      <vt:lpstr>Mark Duplicates</vt:lpstr>
      <vt:lpstr>Visualize Marked Duplicates</vt:lpstr>
      <vt:lpstr>Visualize Marked Duplicates - Results</vt:lpstr>
      <vt:lpstr>Filter Alignment (SAM/BAM) File</vt:lpstr>
      <vt:lpstr>Merge SAM/BAM Files Together</vt:lpstr>
      <vt:lpstr>Variant Call with FreeBayes</vt:lpstr>
      <vt:lpstr>Variant Calling</vt:lpstr>
      <vt:lpstr>Upload BAM files</vt:lpstr>
      <vt:lpstr>Variant Calling</vt:lpstr>
      <vt:lpstr>Load VCF file</vt:lpstr>
      <vt:lpstr>VCF Generated File</vt:lpstr>
      <vt:lpstr>Post-process VCF File</vt:lpstr>
      <vt:lpstr>A typical NGS pipeline (2/3)  Variant Annotation</vt:lpstr>
      <vt:lpstr>Variant Annotation (configure databases)</vt:lpstr>
      <vt:lpstr>Variant Annotation</vt:lpstr>
      <vt:lpstr>SnpEff Annotation Results</vt:lpstr>
      <vt:lpstr>SnpEff results</vt:lpstr>
      <vt:lpstr>A typical NGS pipeline (3/3)  Variant Filtering</vt:lpstr>
      <vt:lpstr>Variant Filtering </vt:lpstr>
      <vt:lpstr>GEMINI: load and db_info</vt:lpstr>
      <vt:lpstr>Unfortunately… GEMINI is problematic (for the time being)</vt:lpstr>
      <vt:lpstr>GEMINI: Query - Simple Case</vt:lpstr>
      <vt:lpstr>GEMINI: Query - More Advanced Case  Variant Filtering: Find variants within the POLRMT gene </vt:lpstr>
      <vt:lpstr>Querying genotypes (1/3)</vt:lpstr>
      <vt:lpstr>Querying genotypes (2/3) </vt:lpstr>
      <vt:lpstr>Querying genotypes (3/3)  </vt:lpstr>
      <vt:lpstr>A (more complex) Variant Calling pipeline with mpileup and GATK</vt:lpstr>
      <vt:lpstr>Workflows</vt:lpstr>
      <vt:lpstr>Combine Trimmomatic + MultiQC</vt:lpstr>
      <vt:lpstr>Create a workflow that uses FastQC</vt:lpstr>
      <vt:lpstr>Executing..</vt:lpstr>
      <vt:lpstr>View (and import) data and workflows shared by others!</vt:lpstr>
      <vt:lpstr>The Galaxy Tool Shed</vt:lpstr>
      <vt:lpstr>Installing Galaxy on a Server</vt:lpstr>
      <vt:lpstr>Setup on Amazon Cloud</vt:lpstr>
      <vt:lpstr>Setup on Amazon Cloud</vt:lpstr>
      <vt:lpstr>Setup on Amazon Cloud</vt:lpstr>
      <vt:lpstr>Checking the web UI</vt:lpstr>
      <vt:lpstr>You should be able to see something like this</vt:lpstr>
      <vt:lpstr>Some More Configuration</vt:lpstr>
      <vt:lpstr>Install GEMINI</vt:lpstr>
      <vt:lpstr>Install a New Tool into Galaxy</vt:lpstr>
      <vt:lpstr>Installing fastQC from Tool Shed</vt:lpstr>
      <vt:lpstr>Results are shown on the history panel</vt:lpstr>
      <vt:lpstr>Results are shown on the history panel</vt:lpstr>
      <vt:lpstr>How to whitelist the output of a tool</vt:lpstr>
      <vt:lpstr>Installing a Genome Reference in Galaxy</vt:lpstr>
      <vt:lpstr>Installing a Custom Tool in a local Galaxy</vt:lpstr>
      <vt:lpstr>Create an XML wrapper</vt:lpstr>
      <vt:lpstr>Yet another wrapper (for tool section)</vt:lpstr>
      <vt:lpstr>Add tool configuration XML in galaxy.yml</vt:lpstr>
      <vt:lpstr>Connecting Galaxy with a Cluster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Elixir GR Galaxy Project</dc:title>
  <cp:lastModifiedBy>vkrits</cp:lastModifiedBy>
  <cp:revision>4</cp:revision>
  <dcterms:modified xsi:type="dcterms:W3CDTF">2019-06-14T13:01:48Z</dcterms:modified>
</cp:coreProperties>
</file>